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68"/>
  </p:notesMasterIdLst>
  <p:handoutMasterIdLst>
    <p:handoutMasterId r:id="rId69"/>
  </p:handoutMasterIdLst>
  <p:sldIdLst>
    <p:sldId id="696" r:id="rId3"/>
    <p:sldId id="920" r:id="rId4"/>
    <p:sldId id="1042" r:id="rId5"/>
    <p:sldId id="1018" r:id="rId6"/>
    <p:sldId id="1046" r:id="rId7"/>
    <p:sldId id="1047" r:id="rId8"/>
    <p:sldId id="1048" r:id="rId9"/>
    <p:sldId id="1049" r:id="rId10"/>
    <p:sldId id="1050" r:id="rId11"/>
    <p:sldId id="1051" r:id="rId12"/>
    <p:sldId id="1052" r:id="rId13"/>
    <p:sldId id="1043" r:id="rId14"/>
    <p:sldId id="1054" r:id="rId15"/>
    <p:sldId id="1055" r:id="rId16"/>
    <p:sldId id="1056" r:id="rId17"/>
    <p:sldId id="1057" r:id="rId18"/>
    <p:sldId id="1058" r:id="rId19"/>
    <p:sldId id="1059" r:id="rId20"/>
    <p:sldId id="1060" r:id="rId21"/>
    <p:sldId id="1061" r:id="rId22"/>
    <p:sldId id="1062" r:id="rId23"/>
    <p:sldId id="1063" r:id="rId24"/>
    <p:sldId id="1064" r:id="rId25"/>
    <p:sldId id="1065" r:id="rId26"/>
    <p:sldId id="1066" r:id="rId27"/>
    <p:sldId id="1067" r:id="rId28"/>
    <p:sldId id="1068" r:id="rId29"/>
    <p:sldId id="1069" r:id="rId30"/>
    <p:sldId id="1044" r:id="rId31"/>
    <p:sldId id="1070" r:id="rId32"/>
    <p:sldId id="1071" r:id="rId33"/>
    <p:sldId id="1072" r:id="rId34"/>
    <p:sldId id="1073" r:id="rId35"/>
    <p:sldId id="1074" r:id="rId36"/>
    <p:sldId id="1075" r:id="rId37"/>
    <p:sldId id="1076" r:id="rId38"/>
    <p:sldId id="1077" r:id="rId39"/>
    <p:sldId id="1078" r:id="rId40"/>
    <p:sldId id="1079" r:id="rId41"/>
    <p:sldId id="1080" r:id="rId42"/>
    <p:sldId id="1081" r:id="rId43"/>
    <p:sldId id="1082" r:id="rId44"/>
    <p:sldId id="1097" r:id="rId45"/>
    <p:sldId id="1098" r:id="rId46"/>
    <p:sldId id="1099" r:id="rId47"/>
    <p:sldId id="1083" r:id="rId48"/>
    <p:sldId id="1084" r:id="rId49"/>
    <p:sldId id="1085" r:id="rId50"/>
    <p:sldId id="1086" r:id="rId51"/>
    <p:sldId id="1045" r:id="rId52"/>
    <p:sldId id="1087" r:id="rId53"/>
    <p:sldId id="1088" r:id="rId54"/>
    <p:sldId id="1089" r:id="rId55"/>
    <p:sldId id="1090" r:id="rId56"/>
    <p:sldId id="1091" r:id="rId57"/>
    <p:sldId id="1092" r:id="rId58"/>
    <p:sldId id="1100" r:id="rId59"/>
    <p:sldId id="1101" r:id="rId60"/>
    <p:sldId id="1102" r:id="rId61"/>
    <p:sldId id="1103" r:id="rId62"/>
    <p:sldId id="1104" r:id="rId63"/>
    <p:sldId id="1105" r:id="rId64"/>
    <p:sldId id="1106" r:id="rId65"/>
    <p:sldId id="1093" r:id="rId66"/>
    <p:sldId id="988" r:id="rId67"/>
  </p:sldIdLst>
  <p:sldSz cx="12192000" cy="6858000"/>
  <p:notesSz cx="6811963" cy="9945688"/>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266">
          <p15:clr>
            <a:srgbClr val="A4A3A4"/>
          </p15:clr>
        </p15:guide>
        <p15:guide id="2" pos="38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B0F0"/>
    <a:srgbClr val="0070C0"/>
    <a:srgbClr val="DFF1F2"/>
    <a:srgbClr val="A3D6D9"/>
    <a:srgbClr val="004586"/>
    <a:srgbClr val="1C2948"/>
    <a:srgbClr val="FBBCA3"/>
    <a:srgbClr val="FF99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75" autoAdjust="0"/>
    <p:restoredTop sz="84491" autoAdjust="0"/>
  </p:normalViewPr>
  <p:slideViewPr>
    <p:cSldViewPr snapToGrid="0">
      <p:cViewPr varScale="1">
        <p:scale>
          <a:sx n="88" d="100"/>
          <a:sy n="88" d="100"/>
        </p:scale>
        <p:origin x="174" y="45"/>
      </p:cViewPr>
      <p:guideLst>
        <p:guide orient="horz" pos="2266"/>
        <p:guide pos="3814"/>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52054" cy="496744"/>
          </a:xfrm>
          <a:prstGeom prst="rect">
            <a:avLst/>
          </a:prstGeom>
        </p:spPr>
        <p:txBody>
          <a:bodyPr vert="horz" lIns="88395" tIns="44198" rIns="88395" bIns="44198" rtlCol="0"/>
          <a:lstStyle>
            <a:lvl1pPr algn="l">
              <a:defRPr sz="1200"/>
            </a:lvl1pPr>
          </a:lstStyle>
          <a:p>
            <a:endParaRPr lang="zh-CN" altLang="en-US"/>
          </a:p>
        </p:txBody>
      </p:sp>
      <p:sp>
        <p:nvSpPr>
          <p:cNvPr id="3" name="日期占位符 2"/>
          <p:cNvSpPr>
            <a:spLocks noGrp="1"/>
          </p:cNvSpPr>
          <p:nvPr>
            <p:ph type="dt" sz="quarter" idx="1"/>
          </p:nvPr>
        </p:nvSpPr>
        <p:spPr>
          <a:xfrm>
            <a:off x="3858387" y="1"/>
            <a:ext cx="2952054" cy="496744"/>
          </a:xfrm>
          <a:prstGeom prst="rect">
            <a:avLst/>
          </a:prstGeom>
        </p:spPr>
        <p:txBody>
          <a:bodyPr vert="horz" lIns="88395" tIns="44198" rIns="88395" bIns="44198" rtlCol="0"/>
          <a:lstStyle>
            <a:lvl1pPr algn="r">
              <a:defRPr sz="1200"/>
            </a:lvl1pPr>
          </a:lstStyle>
          <a:p>
            <a:fld id="{33F7A549-B379-4C34-825B-70BFB0F88B3A}" type="datetimeFigureOut">
              <a:rPr lang="zh-CN" altLang="en-US" smtClean="0"/>
              <a:t>2023/7/15</a:t>
            </a:fld>
            <a:endParaRPr lang="zh-CN" altLang="en-US"/>
          </a:p>
        </p:txBody>
      </p:sp>
      <p:sp>
        <p:nvSpPr>
          <p:cNvPr id="4" name="页脚占位符 3"/>
          <p:cNvSpPr>
            <a:spLocks noGrp="1"/>
          </p:cNvSpPr>
          <p:nvPr>
            <p:ph type="ftr" sz="quarter" idx="2"/>
          </p:nvPr>
        </p:nvSpPr>
        <p:spPr>
          <a:xfrm>
            <a:off x="0" y="9447401"/>
            <a:ext cx="2952054" cy="496744"/>
          </a:xfrm>
          <a:prstGeom prst="rect">
            <a:avLst/>
          </a:prstGeom>
        </p:spPr>
        <p:txBody>
          <a:bodyPr vert="horz" lIns="88395" tIns="44198" rIns="88395" bIns="4419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8387" y="9447401"/>
            <a:ext cx="2952054" cy="496744"/>
          </a:xfrm>
          <a:prstGeom prst="rect">
            <a:avLst/>
          </a:prstGeom>
        </p:spPr>
        <p:txBody>
          <a:bodyPr vert="horz" lIns="88395" tIns="44198" rIns="88395" bIns="44198" rtlCol="0" anchor="b"/>
          <a:lstStyle>
            <a:lvl1pPr algn="r">
              <a:defRPr sz="1200"/>
            </a:lvl1pPr>
          </a:lstStyle>
          <a:p>
            <a:fld id="{2EC52559-07F0-4EB5-B465-6612A229963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3858537"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algn="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2075" y="746125"/>
            <a:ext cx="6627813" cy="372903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5" name="Rectangle 5"/>
          <p:cNvSpPr>
            <a:spLocks noGrp="1" noChangeArrowheads="1"/>
          </p:cNvSpPr>
          <p:nvPr>
            <p:ph type="body" sz="quarter" idx="3"/>
          </p:nvPr>
        </p:nvSpPr>
        <p:spPr bwMode="auto">
          <a:xfrm>
            <a:off x="681197" y="4724202"/>
            <a:ext cx="5449570" cy="447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p:cNvSpPr>
            <a:spLocks noGrp="1" noChangeArrowheads="1"/>
          </p:cNvSpPr>
          <p:nvPr>
            <p:ph type="ftr" sz="quarter" idx="4"/>
          </p:nvPr>
        </p:nvSpPr>
        <p:spPr bwMode="auto">
          <a:xfrm>
            <a:off x="1"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3858537"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algn="r" eaLnBrk="1" hangingPunct="1">
              <a:defRPr sz="1300" smtClean="0">
                <a:ea typeface="宋体" panose="02010600030101010101" pitchFamily="2" charset="-122"/>
              </a:defRPr>
            </a:lvl1pPr>
          </a:lstStyle>
          <a:p>
            <a:pPr>
              <a:defRPr/>
            </a:pPr>
            <a:fld id="{6020F7E6-B6AB-4685-9920-66673A4976C0}"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a:t>
            </a:fld>
            <a:endParaRPr lang="en-US" altLang="zh-CN"/>
          </a:p>
        </p:txBody>
      </p:sp>
    </p:spTree>
    <p:extLst>
      <p:ext uri="{BB962C8B-B14F-4D97-AF65-F5344CB8AC3E}">
        <p14:creationId xmlns:p14="http://schemas.microsoft.com/office/powerpoint/2010/main" val="1728805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a:t>
            </a:fld>
            <a:endParaRPr lang="en-US" altLang="zh-CN"/>
          </a:p>
        </p:txBody>
      </p:sp>
    </p:spTree>
    <p:extLst>
      <p:ext uri="{BB962C8B-B14F-4D97-AF65-F5344CB8AC3E}">
        <p14:creationId xmlns:p14="http://schemas.microsoft.com/office/powerpoint/2010/main" val="2063768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12</a:t>
            </a:fld>
            <a:endParaRPr lang="en-US" altLang="zh-CN"/>
          </a:p>
        </p:txBody>
      </p:sp>
    </p:spTree>
    <p:extLst>
      <p:ext uri="{BB962C8B-B14F-4D97-AF65-F5344CB8AC3E}">
        <p14:creationId xmlns:p14="http://schemas.microsoft.com/office/powerpoint/2010/main" val="355308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29</a:t>
            </a:fld>
            <a:endParaRPr lang="en-US" altLang="zh-CN"/>
          </a:p>
        </p:txBody>
      </p:sp>
    </p:spTree>
    <p:extLst>
      <p:ext uri="{BB962C8B-B14F-4D97-AF65-F5344CB8AC3E}">
        <p14:creationId xmlns:p14="http://schemas.microsoft.com/office/powerpoint/2010/main" val="752393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50</a:t>
            </a:fld>
            <a:endParaRPr lang="en-US" altLang="zh-CN"/>
          </a:p>
        </p:txBody>
      </p:sp>
    </p:spTree>
    <p:extLst>
      <p:ext uri="{BB962C8B-B14F-4D97-AF65-F5344CB8AC3E}">
        <p14:creationId xmlns:p14="http://schemas.microsoft.com/office/powerpoint/2010/main" val="2133634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3E2AD35-AC65-4570-AD7A-63696EC132C7}"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7836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9735D9E8-E0F0-4EB1-AAE4-5CD6C3241159}"/>
              </a:ext>
            </a:extLst>
          </p:cNvPr>
          <p:cNvSpPr>
            <a:spLocks noGrp="1"/>
          </p:cNvSpPr>
          <p:nvPr>
            <p:ph type="dt" sz="half" idx="10"/>
          </p:nvPr>
        </p:nvSpPr>
        <p:spPr/>
        <p:txBody>
          <a:bodyPr/>
          <a:lstStyle>
            <a:lvl1pPr>
              <a:defRPr/>
            </a:lvl1pPr>
          </a:lstStyle>
          <a:p>
            <a:pPr>
              <a:defRPr/>
            </a:pPr>
            <a:fld id="{127C6611-C4CB-4BA6-B035-A55273F25979}" type="datetimeFigureOut">
              <a:rPr lang="zh-CN" altLang="en-US"/>
              <a:pPr>
                <a:defRPr/>
              </a:pPr>
              <a:t>2023/7/15</a:t>
            </a:fld>
            <a:endParaRPr lang="zh-CN" altLang="en-US"/>
          </a:p>
        </p:txBody>
      </p:sp>
      <p:sp>
        <p:nvSpPr>
          <p:cNvPr id="3" name="页脚占位符 4">
            <a:extLst>
              <a:ext uri="{FF2B5EF4-FFF2-40B4-BE49-F238E27FC236}">
                <a16:creationId xmlns:a16="http://schemas.microsoft.com/office/drawing/2014/main" id="{0C352B22-210C-45B4-BB61-C7744802D37C}"/>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42CBF046-B4F4-444E-97E1-60C7ED358505}"/>
              </a:ext>
            </a:extLst>
          </p:cNvPr>
          <p:cNvSpPr>
            <a:spLocks noGrp="1"/>
          </p:cNvSpPr>
          <p:nvPr>
            <p:ph type="sldNum" sz="quarter" idx="12"/>
          </p:nvPr>
        </p:nvSpPr>
        <p:spPr/>
        <p:txBody>
          <a:bodyPr/>
          <a:lstStyle>
            <a:lvl1pPr>
              <a:defRPr/>
            </a:lvl1pPr>
          </a:lstStyle>
          <a:p>
            <a:pPr>
              <a:defRPr/>
            </a:pPr>
            <a:fld id="{6ED60EC5-1F68-43A4-8033-85A1E47CD70C}" type="slidenum">
              <a:rPr lang="zh-CN" altLang="en-US"/>
              <a:pPr>
                <a:defRPr/>
              </a:pPr>
              <a:t>‹#›</a:t>
            </a:fld>
            <a:endParaRPr lang="zh-CN" altLang="en-US"/>
          </a:p>
        </p:txBody>
      </p:sp>
    </p:spTree>
    <p:extLst>
      <p:ext uri="{BB962C8B-B14F-4D97-AF65-F5344CB8AC3E}">
        <p14:creationId xmlns:p14="http://schemas.microsoft.com/office/powerpoint/2010/main" val="4141239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12192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8"/>
            <a:ext cx="12192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7">
            <a:extLst>
              <a:ext uri="{FF2B5EF4-FFF2-40B4-BE49-F238E27FC236}">
                <a16:creationId xmlns:a16="http://schemas.microsoft.com/office/drawing/2014/main" id="{BC161389-8B88-46BF-AA2F-246E019403A6}"/>
              </a:ext>
            </a:extLst>
          </p:cNvPr>
          <p:cNvSpPr>
            <a:spLocks noChangeArrowheads="1"/>
          </p:cNvSpPr>
          <p:nvPr userDrawn="1"/>
        </p:nvSpPr>
        <p:spPr bwMode="auto">
          <a:xfrm>
            <a:off x="3614705" y="5568413"/>
            <a:ext cx="49625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zh-CN" altLang="en-US" sz="2400" b="0" i="0" u="none" strike="noStrike" kern="1200" cap="none" spc="7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主讲人：丁兆云</a:t>
            </a:r>
          </a:p>
        </p:txBody>
      </p:sp>
      <p:cxnSp>
        <p:nvCxnSpPr>
          <p:cNvPr id="7" name="直接连接符 6">
            <a:extLst>
              <a:ext uri="{FF2B5EF4-FFF2-40B4-BE49-F238E27FC236}">
                <a16:creationId xmlns:a16="http://schemas.microsoft.com/office/drawing/2014/main" id="{51FDC179-14B0-4BD2-990A-C7C6C80AC28D}"/>
              </a:ext>
            </a:extLst>
          </p:cNvPr>
          <p:cNvCxnSpPr>
            <a:cxnSpLocks/>
          </p:cNvCxnSpPr>
          <p:nvPr userDrawn="1"/>
        </p:nvCxnSpPr>
        <p:spPr>
          <a:xfrm>
            <a:off x="2190290" y="5463114"/>
            <a:ext cx="7811423" cy="0"/>
          </a:xfrm>
          <a:prstGeom prst="line">
            <a:avLst/>
          </a:prstGeom>
          <a:ln>
            <a:solidFill>
              <a:srgbClr val="FFFF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3E6369A-7D52-43ED-9952-4CF062B81771}"/>
              </a:ext>
            </a:extLst>
          </p:cNvPr>
          <p:cNvSpPr/>
          <p:nvPr userDrawn="1"/>
        </p:nvSpPr>
        <p:spPr>
          <a:xfrm>
            <a:off x="3236081" y="4651214"/>
            <a:ext cx="5719835" cy="707886"/>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1200" cap="none" spc="300" normalizeH="0" baseline="0" noProof="0">
                <a:ln>
                  <a:noFill/>
                </a:ln>
                <a:solidFill>
                  <a:prstClr val="white"/>
                </a:solidFill>
                <a:effectLst/>
                <a:uLnTx/>
                <a:uFillTx/>
                <a:latin typeface="微软雅黑"/>
                <a:ea typeface="微软雅黑"/>
                <a:cs typeface="+mn-cs"/>
                <a:sym typeface="+mn-ea"/>
              </a:rPr>
              <a:t>第一课   数据挖掘绪论</a:t>
            </a:r>
            <a:endParaRPr kumimoji="1" lang="zh-CN" altLang="zh-CN" sz="4000" b="1" i="0" u="none" strike="noStrike" kern="1200" cap="none" spc="300" normalizeH="0" baseline="0" noProof="0" dirty="0">
              <a:ln>
                <a:noFill/>
              </a:ln>
              <a:solidFill>
                <a:prstClr val="white"/>
              </a:solidFill>
              <a:effectLst/>
              <a:uLnTx/>
              <a:uFillTx/>
              <a:latin typeface="微软雅黑"/>
              <a:ea typeface="微软雅黑"/>
              <a:cs typeface="+mn-cs"/>
            </a:endParaRPr>
          </a:p>
        </p:txBody>
      </p:sp>
      <p:grpSp>
        <p:nvGrpSpPr>
          <p:cNvPr id="2" name="组合 1">
            <a:extLst>
              <a:ext uri="{FF2B5EF4-FFF2-40B4-BE49-F238E27FC236}">
                <a16:creationId xmlns:a16="http://schemas.microsoft.com/office/drawing/2014/main" id="{CA2347EF-6C6F-4291-8AD4-146DC49F034C}"/>
              </a:ext>
            </a:extLst>
          </p:cNvPr>
          <p:cNvGrpSpPr/>
          <p:nvPr userDrawn="1"/>
        </p:nvGrpSpPr>
        <p:grpSpPr>
          <a:xfrm>
            <a:off x="503117" y="6382298"/>
            <a:ext cx="8638329" cy="323165"/>
            <a:chOff x="305329" y="6382297"/>
            <a:chExt cx="6478747" cy="323165"/>
          </a:xfrm>
        </p:grpSpPr>
        <p:sp>
          <p:nvSpPr>
            <p:cNvPr id="11" name="矩形 7">
              <a:extLst>
                <a:ext uri="{FF2B5EF4-FFF2-40B4-BE49-F238E27FC236}">
                  <a16:creationId xmlns:a16="http://schemas.microsoft.com/office/drawing/2014/main" id="{F71F9F14-8D10-4307-8455-ABE4CC991DF2}"/>
                </a:ext>
              </a:extLst>
            </p:cNvPr>
            <p:cNvSpPr>
              <a:spLocks noChangeArrowheads="1"/>
            </p:cNvSpPr>
            <p:nvPr userDrawn="1"/>
          </p:nvSpPr>
          <p:spPr bwMode="auto">
            <a:xfrm>
              <a:off x="504472" y="6382297"/>
              <a:ext cx="627960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685783" rtl="0" eaLnBrk="0" fontAlgn="base" latinLnBrk="0" hangingPunct="0">
                <a:lnSpc>
                  <a:spcPct val="100000"/>
                </a:lnSpc>
                <a:spcBef>
                  <a:spcPct val="0"/>
                </a:spcBef>
                <a:spcAft>
                  <a:spcPct val="0"/>
                </a:spcAft>
                <a:buClrTx/>
                <a:buSzTx/>
                <a:buFontTx/>
                <a:buNone/>
                <a:tabLst/>
                <a:defRPr/>
              </a:pPr>
              <a:r>
                <a:rPr kumimoji="1" lang="en-US" altLang="zh-CN" sz="15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dingzhaoyun1983@163.com        17607310865        https://github.com/zyding1983/datamining</a:t>
              </a:r>
            </a:p>
          </p:txBody>
        </p:sp>
        <p:pic>
          <p:nvPicPr>
            <p:cNvPr id="19" name="图片 18">
              <a:extLst>
                <a:ext uri="{FF2B5EF4-FFF2-40B4-BE49-F238E27FC236}">
                  <a16:creationId xmlns:a16="http://schemas.microsoft.com/office/drawing/2014/main" id="{1C1EE3AE-6A9C-4868-9527-19EF7EB5B70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5329" y="6422528"/>
              <a:ext cx="242702" cy="242702"/>
            </a:xfrm>
            <a:prstGeom prst="rect">
              <a:avLst/>
            </a:prstGeom>
          </p:spPr>
        </p:pic>
        <p:pic>
          <p:nvPicPr>
            <p:cNvPr id="17" name="图片 16">
              <a:extLst>
                <a:ext uri="{FF2B5EF4-FFF2-40B4-BE49-F238E27FC236}">
                  <a16:creationId xmlns:a16="http://schemas.microsoft.com/office/drawing/2014/main" id="{12B553A3-3229-4CF4-A7F1-BB831DB5EEB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08512" y="6403941"/>
              <a:ext cx="279876" cy="279876"/>
            </a:xfrm>
            <a:prstGeom prst="rect">
              <a:avLst/>
            </a:prstGeom>
          </p:spPr>
        </p:pic>
        <p:pic>
          <p:nvPicPr>
            <p:cNvPr id="13" name="图片 12">
              <a:extLst>
                <a:ext uri="{FF2B5EF4-FFF2-40B4-BE49-F238E27FC236}">
                  <a16:creationId xmlns:a16="http://schemas.microsoft.com/office/drawing/2014/main" id="{CAEC7AD8-3298-4414-85DC-586BBE803B2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19974" y="6435217"/>
              <a:ext cx="217324" cy="217324"/>
            </a:xfrm>
            <a:prstGeom prst="rect">
              <a:avLst/>
            </a:prstGeom>
          </p:spPr>
        </p:pic>
      </p:grpSp>
    </p:spTree>
    <p:extLst>
      <p:ext uri="{BB962C8B-B14F-4D97-AF65-F5344CB8AC3E}">
        <p14:creationId xmlns:p14="http://schemas.microsoft.com/office/powerpoint/2010/main" val="607918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12192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8"/>
            <a:ext cx="12192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 name="直接连接符 6">
            <a:extLst>
              <a:ext uri="{FF2B5EF4-FFF2-40B4-BE49-F238E27FC236}">
                <a16:creationId xmlns:a16="http://schemas.microsoft.com/office/drawing/2014/main" id="{51FDC179-14B0-4BD2-990A-C7C6C80AC28D}"/>
              </a:ext>
            </a:extLst>
          </p:cNvPr>
          <p:cNvCxnSpPr/>
          <p:nvPr userDrawn="1"/>
        </p:nvCxnSpPr>
        <p:spPr>
          <a:xfrm>
            <a:off x="2797079" y="5463114"/>
            <a:ext cx="6597844" cy="0"/>
          </a:xfrm>
          <a:prstGeom prst="line">
            <a:avLst/>
          </a:prstGeom>
          <a:ln>
            <a:solidFill>
              <a:srgbClr val="FFFFF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3E6369A-7D52-43ED-9952-4CF062B81771}"/>
              </a:ext>
            </a:extLst>
          </p:cNvPr>
          <p:cNvSpPr/>
          <p:nvPr userDrawn="1"/>
        </p:nvSpPr>
        <p:spPr>
          <a:xfrm>
            <a:off x="3952788" y="4444720"/>
            <a:ext cx="4445448" cy="1829860"/>
          </a:xfrm>
          <a:prstGeom prst="rect">
            <a:avLst/>
          </a:prstGeom>
        </p:spPr>
        <p:txBody>
          <a:bodyPr wrap="non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1" lang="en-US" altLang="zh-CN" sz="4000" b="1" i="0" u="none" strike="noStrike" kern="1200" cap="none" spc="300" normalizeH="0" baseline="0" noProof="0">
                <a:ln>
                  <a:noFill/>
                </a:ln>
                <a:solidFill>
                  <a:prstClr val="white"/>
                </a:solidFill>
                <a:effectLst/>
                <a:uLnTx/>
                <a:uFillTx/>
                <a:latin typeface="+mn-lt"/>
                <a:ea typeface="微软雅黑"/>
                <a:cs typeface="+mn-cs"/>
                <a:sym typeface="+mn-ea"/>
              </a:rPr>
              <a:t>Any Questions</a:t>
            </a:r>
            <a:r>
              <a:rPr kumimoji="1" lang="zh-CN" altLang="en-US" sz="4000" b="1" i="0" u="none" strike="noStrike" kern="1200" cap="none" spc="300" normalizeH="0" baseline="0" noProof="0">
                <a:ln>
                  <a:noFill/>
                </a:ln>
                <a:solidFill>
                  <a:prstClr val="white"/>
                </a:solidFill>
                <a:effectLst/>
                <a:uLnTx/>
                <a:uFillTx/>
                <a:latin typeface="+mn-lt"/>
                <a:ea typeface="微软雅黑"/>
                <a:cs typeface="+mn-cs"/>
                <a:sym typeface="+mn-ea"/>
              </a:rPr>
              <a:t>？</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1" lang="zh-CN" altLang="en-US" sz="4000" b="1" i="0" u="none" strike="noStrike" kern="1200" cap="none" spc="300" normalizeH="0" baseline="0" noProof="0">
                <a:ln>
                  <a:noFill/>
                </a:ln>
                <a:solidFill>
                  <a:prstClr val="white"/>
                </a:solidFill>
                <a:effectLst/>
                <a:uLnTx/>
                <a:uFillTx/>
                <a:latin typeface="+mn-lt"/>
                <a:ea typeface="微软雅黑"/>
                <a:cs typeface="+mn-cs"/>
                <a:sym typeface="+mn-ea"/>
              </a:rPr>
              <a:t>谢   谢！</a:t>
            </a:r>
          </a:p>
        </p:txBody>
      </p:sp>
    </p:spTree>
    <p:extLst>
      <p:ext uri="{BB962C8B-B14F-4D97-AF65-F5344CB8AC3E}">
        <p14:creationId xmlns:p14="http://schemas.microsoft.com/office/powerpoint/2010/main" val="2356776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12192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8"/>
            <a:ext cx="12192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236209" y="4701127"/>
            <a:ext cx="11730283" cy="1602008"/>
            <a:chOff x="1118962" y="4467938"/>
            <a:chExt cx="6918675" cy="2362409"/>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9"/>
              <a:ext cx="1384994" cy="1948408"/>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数据挖掘</a:t>
              </a:r>
              <a:endParaRPr kumimoji="1" lang="en-US" altLang="zh-CN" sz="22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rgbClr val="13548C"/>
                  </a:solidFill>
                  <a:effectLst/>
                  <a:uLnTx/>
                  <a:uFillTx/>
                  <a:latin typeface="微软雅黑" panose="020B0503020204020204" pitchFamily="34" charset="-122"/>
                  <a:ea typeface="微软雅黑" panose="020B0503020204020204" pitchFamily="34" charset="-122"/>
                  <a:cs typeface="+mn-cs"/>
                </a:rPr>
                <a:t>由来</a:t>
              </a:r>
              <a:endPar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内涵</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4226" y="5406863"/>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主要</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参考资料</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1220"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09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0677" y="4467938"/>
              <a:ext cx="441564"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5" name="矩形 24">
              <a:extLst>
                <a:ext uri="{FF2B5EF4-FFF2-40B4-BE49-F238E27FC236}">
                  <a16:creationId xmlns:a16="http://schemas.microsoft.com/office/drawing/2014/main" id="{BA8AC280-F67A-4AE5-8A2D-FD5D9113F8A2}"/>
                </a:ext>
              </a:extLst>
            </p:cNvPr>
            <p:cNvSpPr/>
            <p:nvPr userDrawn="1"/>
          </p:nvSpPr>
          <p:spPr>
            <a:xfrm>
              <a:off x="5266059" y="4881936"/>
              <a:ext cx="1384994" cy="1948408"/>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26" name="矩形 25">
              <a:extLst>
                <a:ext uri="{FF2B5EF4-FFF2-40B4-BE49-F238E27FC236}">
                  <a16:creationId xmlns:a16="http://schemas.microsoft.com/office/drawing/2014/main" id="{787F7CD6-8359-4C16-804A-77A3F80A9BE4}"/>
                </a:ext>
              </a:extLst>
            </p:cNvPr>
            <p:cNvSpPr/>
            <p:nvPr userDrawn="1"/>
          </p:nvSpPr>
          <p:spPr>
            <a:xfrm>
              <a:off x="66463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30" name="文本框 29">
              <a:extLst>
                <a:ext uri="{FF2B5EF4-FFF2-40B4-BE49-F238E27FC236}">
                  <a16:creationId xmlns:a16="http://schemas.microsoft.com/office/drawing/2014/main" id="{DC3A381D-7139-405A-B1F1-94CAA686D2F5}"/>
                </a:ext>
              </a:extLst>
            </p:cNvPr>
            <p:cNvSpPr txBox="1"/>
            <p:nvPr userDrawn="1"/>
          </p:nvSpPr>
          <p:spPr>
            <a:xfrm>
              <a:off x="71180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1" name="文本框 30">
              <a:extLst>
                <a:ext uri="{FF2B5EF4-FFF2-40B4-BE49-F238E27FC236}">
                  <a16:creationId xmlns:a16="http://schemas.microsoft.com/office/drawing/2014/main" id="{D77983A9-E7BF-4CCE-847F-B1F0FDC10832}"/>
                </a:ext>
              </a:extLst>
            </p:cNvPr>
            <p:cNvSpPr txBox="1"/>
            <p:nvPr userDrawn="1"/>
          </p:nvSpPr>
          <p:spPr>
            <a:xfrm>
              <a:off x="5737774"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2" name="矩形 31">
              <a:extLst>
                <a:ext uri="{FF2B5EF4-FFF2-40B4-BE49-F238E27FC236}">
                  <a16:creationId xmlns:a16="http://schemas.microsoft.com/office/drawing/2014/main" id="{C9328B27-74C8-4511-A551-FDD30276B48B}"/>
                </a:ext>
              </a:extLst>
            </p:cNvPr>
            <p:cNvSpPr/>
            <p:nvPr userDrawn="1"/>
          </p:nvSpPr>
          <p:spPr>
            <a:xfrm>
              <a:off x="5263109" y="5673123"/>
              <a:ext cx="1383225" cy="635410"/>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课程要求</a:t>
              </a:r>
            </a:p>
          </p:txBody>
        </p:sp>
        <p:sp>
          <p:nvSpPr>
            <p:cNvPr id="33" name="矩形 32">
              <a:extLst>
                <a:ext uri="{FF2B5EF4-FFF2-40B4-BE49-F238E27FC236}">
                  <a16:creationId xmlns:a16="http://schemas.microsoft.com/office/drawing/2014/main" id="{DFA7F390-F62C-4557-BB0E-5829B122CC28}"/>
                </a:ext>
              </a:extLst>
            </p:cNvPr>
            <p:cNvSpPr/>
            <p:nvPr userDrawn="1"/>
          </p:nvSpPr>
          <p:spPr>
            <a:xfrm>
              <a:off x="6654412" y="5459037"/>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内容</a:t>
              </a:r>
            </a:p>
          </p:txBody>
        </p:sp>
      </p:grpSp>
    </p:spTree>
    <p:extLst>
      <p:ext uri="{BB962C8B-B14F-4D97-AF65-F5344CB8AC3E}">
        <p14:creationId xmlns:p14="http://schemas.microsoft.com/office/powerpoint/2010/main" val="417311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12192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8"/>
            <a:ext cx="12192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236209" y="4701129"/>
            <a:ext cx="11730283" cy="1602008"/>
            <a:chOff x="1118962" y="4467938"/>
            <a:chExt cx="6918675" cy="2362408"/>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a:t>
              </a:r>
              <a:endParaRPr kumimoji="1" lang="en-US" altLang="zh-CN"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由来</a:t>
              </a:r>
              <a:endPar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内涵</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4226" y="5406866"/>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主要</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参考资料</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1220"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0947" y="4491022"/>
              <a:ext cx="441564"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0677" y="4467938"/>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5" name="矩形 24">
              <a:extLst>
                <a:ext uri="{FF2B5EF4-FFF2-40B4-BE49-F238E27FC236}">
                  <a16:creationId xmlns:a16="http://schemas.microsoft.com/office/drawing/2014/main" id="{BA8AC280-F67A-4AE5-8A2D-FD5D9113F8A2}"/>
                </a:ext>
              </a:extLst>
            </p:cNvPr>
            <p:cNvSpPr/>
            <p:nvPr userDrawn="1"/>
          </p:nvSpPr>
          <p:spPr>
            <a:xfrm>
              <a:off x="5266059"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26" name="矩形 25">
              <a:extLst>
                <a:ext uri="{FF2B5EF4-FFF2-40B4-BE49-F238E27FC236}">
                  <a16:creationId xmlns:a16="http://schemas.microsoft.com/office/drawing/2014/main" id="{787F7CD6-8359-4C16-804A-77A3F80A9BE4}"/>
                </a:ext>
              </a:extLst>
            </p:cNvPr>
            <p:cNvSpPr/>
            <p:nvPr userDrawn="1"/>
          </p:nvSpPr>
          <p:spPr>
            <a:xfrm>
              <a:off x="66463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30" name="文本框 29">
              <a:extLst>
                <a:ext uri="{FF2B5EF4-FFF2-40B4-BE49-F238E27FC236}">
                  <a16:creationId xmlns:a16="http://schemas.microsoft.com/office/drawing/2014/main" id="{DC3A381D-7139-405A-B1F1-94CAA686D2F5}"/>
                </a:ext>
              </a:extLst>
            </p:cNvPr>
            <p:cNvSpPr txBox="1"/>
            <p:nvPr userDrawn="1"/>
          </p:nvSpPr>
          <p:spPr>
            <a:xfrm>
              <a:off x="71180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1" name="文本框 30">
              <a:extLst>
                <a:ext uri="{FF2B5EF4-FFF2-40B4-BE49-F238E27FC236}">
                  <a16:creationId xmlns:a16="http://schemas.microsoft.com/office/drawing/2014/main" id="{D77983A9-E7BF-4CCE-847F-B1F0FDC10832}"/>
                </a:ext>
              </a:extLst>
            </p:cNvPr>
            <p:cNvSpPr txBox="1"/>
            <p:nvPr userDrawn="1"/>
          </p:nvSpPr>
          <p:spPr>
            <a:xfrm>
              <a:off x="5737774"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2" name="矩形 31">
              <a:extLst>
                <a:ext uri="{FF2B5EF4-FFF2-40B4-BE49-F238E27FC236}">
                  <a16:creationId xmlns:a16="http://schemas.microsoft.com/office/drawing/2014/main" id="{C9328B27-74C8-4511-A551-FDD30276B48B}"/>
                </a:ext>
              </a:extLst>
            </p:cNvPr>
            <p:cNvSpPr/>
            <p:nvPr userDrawn="1"/>
          </p:nvSpPr>
          <p:spPr>
            <a:xfrm>
              <a:off x="5263109" y="5671413"/>
              <a:ext cx="1383225" cy="635410"/>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课程要求</a:t>
              </a:r>
            </a:p>
          </p:txBody>
        </p:sp>
        <p:sp>
          <p:nvSpPr>
            <p:cNvPr id="33" name="矩形 32">
              <a:extLst>
                <a:ext uri="{FF2B5EF4-FFF2-40B4-BE49-F238E27FC236}">
                  <a16:creationId xmlns:a16="http://schemas.microsoft.com/office/drawing/2014/main" id="{DFA7F390-F62C-4557-BB0E-5829B122CC28}"/>
                </a:ext>
              </a:extLst>
            </p:cNvPr>
            <p:cNvSpPr/>
            <p:nvPr userDrawn="1"/>
          </p:nvSpPr>
          <p:spPr>
            <a:xfrm>
              <a:off x="6654412" y="5459034"/>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内容</a:t>
              </a:r>
            </a:p>
          </p:txBody>
        </p:sp>
      </p:grpSp>
    </p:spTree>
    <p:extLst>
      <p:ext uri="{BB962C8B-B14F-4D97-AF65-F5344CB8AC3E}">
        <p14:creationId xmlns:p14="http://schemas.microsoft.com/office/powerpoint/2010/main" val="3672441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12192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8"/>
            <a:ext cx="12192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236209" y="4701129"/>
            <a:ext cx="11730283" cy="1602008"/>
            <a:chOff x="1118962" y="4467938"/>
            <a:chExt cx="6918675" cy="2362408"/>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a:t>
              </a:r>
              <a:endParaRPr kumimoji="1" lang="en-US" altLang="zh-CN"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由来</a:t>
              </a:r>
              <a:endPar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内涵</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4226" y="5406866"/>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主要</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参考资料</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1220" y="4491022"/>
              <a:ext cx="441564"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09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0677" y="4467938"/>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5" name="矩形 24">
              <a:extLst>
                <a:ext uri="{FF2B5EF4-FFF2-40B4-BE49-F238E27FC236}">
                  <a16:creationId xmlns:a16="http://schemas.microsoft.com/office/drawing/2014/main" id="{BA8AC280-F67A-4AE5-8A2D-FD5D9113F8A2}"/>
                </a:ext>
              </a:extLst>
            </p:cNvPr>
            <p:cNvSpPr/>
            <p:nvPr userDrawn="1"/>
          </p:nvSpPr>
          <p:spPr>
            <a:xfrm>
              <a:off x="5266059"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26" name="矩形 25">
              <a:extLst>
                <a:ext uri="{FF2B5EF4-FFF2-40B4-BE49-F238E27FC236}">
                  <a16:creationId xmlns:a16="http://schemas.microsoft.com/office/drawing/2014/main" id="{787F7CD6-8359-4C16-804A-77A3F80A9BE4}"/>
                </a:ext>
              </a:extLst>
            </p:cNvPr>
            <p:cNvSpPr/>
            <p:nvPr userDrawn="1"/>
          </p:nvSpPr>
          <p:spPr>
            <a:xfrm>
              <a:off x="66463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30" name="文本框 29">
              <a:extLst>
                <a:ext uri="{FF2B5EF4-FFF2-40B4-BE49-F238E27FC236}">
                  <a16:creationId xmlns:a16="http://schemas.microsoft.com/office/drawing/2014/main" id="{DC3A381D-7139-405A-B1F1-94CAA686D2F5}"/>
                </a:ext>
              </a:extLst>
            </p:cNvPr>
            <p:cNvSpPr txBox="1"/>
            <p:nvPr userDrawn="1"/>
          </p:nvSpPr>
          <p:spPr>
            <a:xfrm>
              <a:off x="71180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1" name="文本框 30">
              <a:extLst>
                <a:ext uri="{FF2B5EF4-FFF2-40B4-BE49-F238E27FC236}">
                  <a16:creationId xmlns:a16="http://schemas.microsoft.com/office/drawing/2014/main" id="{D77983A9-E7BF-4CCE-847F-B1F0FDC10832}"/>
                </a:ext>
              </a:extLst>
            </p:cNvPr>
            <p:cNvSpPr txBox="1"/>
            <p:nvPr userDrawn="1"/>
          </p:nvSpPr>
          <p:spPr>
            <a:xfrm>
              <a:off x="5737774"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2" name="矩形 31">
              <a:extLst>
                <a:ext uri="{FF2B5EF4-FFF2-40B4-BE49-F238E27FC236}">
                  <a16:creationId xmlns:a16="http://schemas.microsoft.com/office/drawing/2014/main" id="{C9328B27-74C8-4511-A551-FDD30276B48B}"/>
                </a:ext>
              </a:extLst>
            </p:cNvPr>
            <p:cNvSpPr/>
            <p:nvPr userDrawn="1"/>
          </p:nvSpPr>
          <p:spPr>
            <a:xfrm>
              <a:off x="5263109" y="5620026"/>
              <a:ext cx="1383225" cy="635409"/>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课程要求</a:t>
              </a:r>
            </a:p>
          </p:txBody>
        </p:sp>
        <p:sp>
          <p:nvSpPr>
            <p:cNvPr id="33" name="矩形 32">
              <a:extLst>
                <a:ext uri="{FF2B5EF4-FFF2-40B4-BE49-F238E27FC236}">
                  <a16:creationId xmlns:a16="http://schemas.microsoft.com/office/drawing/2014/main" id="{DFA7F390-F62C-4557-BB0E-5829B122CC28}"/>
                </a:ext>
              </a:extLst>
            </p:cNvPr>
            <p:cNvSpPr/>
            <p:nvPr userDrawn="1"/>
          </p:nvSpPr>
          <p:spPr>
            <a:xfrm>
              <a:off x="6654412" y="5405941"/>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数据挖掘的</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内容</a:t>
              </a:r>
            </a:p>
          </p:txBody>
        </p:sp>
      </p:grpSp>
    </p:spTree>
    <p:extLst>
      <p:ext uri="{BB962C8B-B14F-4D97-AF65-F5344CB8AC3E}">
        <p14:creationId xmlns:p14="http://schemas.microsoft.com/office/powerpoint/2010/main" val="255226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12192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8"/>
            <a:ext cx="12192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236209" y="4701129"/>
            <a:ext cx="11730283" cy="1602008"/>
            <a:chOff x="1118962" y="4467938"/>
            <a:chExt cx="6918675" cy="2362408"/>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a:t>
              </a:r>
              <a:endParaRPr kumimoji="1" lang="en-US" altLang="zh-CN"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由来</a:t>
              </a:r>
              <a:endPar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内涵</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4226" y="5406866"/>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主要</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参考资料</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1220"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09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0677" y="4467938"/>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5" name="矩形 24">
              <a:extLst>
                <a:ext uri="{FF2B5EF4-FFF2-40B4-BE49-F238E27FC236}">
                  <a16:creationId xmlns:a16="http://schemas.microsoft.com/office/drawing/2014/main" id="{BA8AC280-F67A-4AE5-8A2D-FD5D9113F8A2}"/>
                </a:ext>
              </a:extLst>
            </p:cNvPr>
            <p:cNvSpPr/>
            <p:nvPr userDrawn="1"/>
          </p:nvSpPr>
          <p:spPr>
            <a:xfrm>
              <a:off x="5266059"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26" name="矩形 25">
              <a:extLst>
                <a:ext uri="{FF2B5EF4-FFF2-40B4-BE49-F238E27FC236}">
                  <a16:creationId xmlns:a16="http://schemas.microsoft.com/office/drawing/2014/main" id="{787F7CD6-8359-4C16-804A-77A3F80A9BE4}"/>
                </a:ext>
              </a:extLst>
            </p:cNvPr>
            <p:cNvSpPr/>
            <p:nvPr userDrawn="1"/>
          </p:nvSpPr>
          <p:spPr>
            <a:xfrm>
              <a:off x="66463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30" name="文本框 29">
              <a:extLst>
                <a:ext uri="{FF2B5EF4-FFF2-40B4-BE49-F238E27FC236}">
                  <a16:creationId xmlns:a16="http://schemas.microsoft.com/office/drawing/2014/main" id="{DC3A381D-7139-405A-B1F1-94CAA686D2F5}"/>
                </a:ext>
              </a:extLst>
            </p:cNvPr>
            <p:cNvSpPr txBox="1"/>
            <p:nvPr userDrawn="1"/>
          </p:nvSpPr>
          <p:spPr>
            <a:xfrm>
              <a:off x="71180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1" name="文本框 30">
              <a:extLst>
                <a:ext uri="{FF2B5EF4-FFF2-40B4-BE49-F238E27FC236}">
                  <a16:creationId xmlns:a16="http://schemas.microsoft.com/office/drawing/2014/main" id="{D77983A9-E7BF-4CCE-847F-B1F0FDC10832}"/>
                </a:ext>
              </a:extLst>
            </p:cNvPr>
            <p:cNvSpPr txBox="1"/>
            <p:nvPr userDrawn="1"/>
          </p:nvSpPr>
          <p:spPr>
            <a:xfrm>
              <a:off x="5737774" y="4491022"/>
              <a:ext cx="441564"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2" name="矩形 31">
              <a:extLst>
                <a:ext uri="{FF2B5EF4-FFF2-40B4-BE49-F238E27FC236}">
                  <a16:creationId xmlns:a16="http://schemas.microsoft.com/office/drawing/2014/main" id="{C9328B27-74C8-4511-A551-FDD30276B48B}"/>
                </a:ext>
              </a:extLst>
            </p:cNvPr>
            <p:cNvSpPr/>
            <p:nvPr userDrawn="1"/>
          </p:nvSpPr>
          <p:spPr>
            <a:xfrm>
              <a:off x="5263109" y="5620032"/>
              <a:ext cx="1383225" cy="635410"/>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课程要求</a:t>
              </a:r>
            </a:p>
          </p:txBody>
        </p:sp>
        <p:sp>
          <p:nvSpPr>
            <p:cNvPr id="33" name="矩形 32">
              <a:extLst>
                <a:ext uri="{FF2B5EF4-FFF2-40B4-BE49-F238E27FC236}">
                  <a16:creationId xmlns:a16="http://schemas.microsoft.com/office/drawing/2014/main" id="{DFA7F390-F62C-4557-BB0E-5829B122CC28}"/>
                </a:ext>
              </a:extLst>
            </p:cNvPr>
            <p:cNvSpPr/>
            <p:nvPr userDrawn="1"/>
          </p:nvSpPr>
          <p:spPr>
            <a:xfrm>
              <a:off x="6654412" y="5485150"/>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内容</a:t>
              </a:r>
            </a:p>
          </p:txBody>
        </p:sp>
      </p:grpSp>
    </p:spTree>
    <p:extLst>
      <p:ext uri="{BB962C8B-B14F-4D97-AF65-F5344CB8AC3E}">
        <p14:creationId xmlns:p14="http://schemas.microsoft.com/office/powerpoint/2010/main" val="33856325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575498-5B68-4A76-96EE-432349799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4038600"/>
          </a:xfrm>
          <a:prstGeom prst="rect">
            <a:avLst/>
          </a:prstGeom>
        </p:spPr>
      </p:pic>
      <p:sp>
        <p:nvSpPr>
          <p:cNvPr id="4" name="矩形 4">
            <a:extLst>
              <a:ext uri="{FF2B5EF4-FFF2-40B4-BE49-F238E27FC236}">
                <a16:creationId xmlns:a16="http://schemas.microsoft.com/office/drawing/2014/main" id="{924BD621-5C8E-46C9-B00B-820B3C5F4330}"/>
              </a:ext>
            </a:extLst>
          </p:cNvPr>
          <p:cNvSpPr/>
          <p:nvPr userDrawn="1"/>
        </p:nvSpPr>
        <p:spPr>
          <a:xfrm flipH="1">
            <a:off x="0" y="3329513"/>
            <a:ext cx="12192000" cy="2025594"/>
          </a:xfrm>
          <a:custGeom>
            <a:avLst/>
            <a:gdLst>
              <a:gd name="connsiteX0" fmla="*/ 0 w 9144010"/>
              <a:gd name="connsiteY0" fmla="*/ 0 h 2964150"/>
              <a:gd name="connsiteX1" fmla="*/ 9144010 w 9144010"/>
              <a:gd name="connsiteY1" fmla="*/ 0 h 2964150"/>
              <a:gd name="connsiteX2" fmla="*/ 9144010 w 9144010"/>
              <a:gd name="connsiteY2" fmla="*/ 2964150 h 2964150"/>
              <a:gd name="connsiteX3" fmla="*/ 0 w 9144010"/>
              <a:gd name="connsiteY3" fmla="*/ 2964150 h 2964150"/>
              <a:gd name="connsiteX4" fmla="*/ 0 w 9144010"/>
              <a:gd name="connsiteY4" fmla="*/ 0 h 2964150"/>
              <a:gd name="connsiteX0-1" fmla="*/ 0 w 9144010"/>
              <a:gd name="connsiteY0-2" fmla="*/ 0 h 2964150"/>
              <a:gd name="connsiteX1-3" fmla="*/ 9144010 w 9144010"/>
              <a:gd name="connsiteY1-4" fmla="*/ 0 h 2964150"/>
              <a:gd name="connsiteX2-5" fmla="*/ 9144010 w 9144010"/>
              <a:gd name="connsiteY2-6" fmla="*/ 2964150 h 2964150"/>
              <a:gd name="connsiteX3-7" fmla="*/ 0 w 9144010"/>
              <a:gd name="connsiteY3-8" fmla="*/ 2964150 h 2964150"/>
              <a:gd name="connsiteX4-9" fmla="*/ 0 w 9144010"/>
              <a:gd name="connsiteY4-10" fmla="*/ 0 h 2964150"/>
              <a:gd name="connsiteX0-11" fmla="*/ 0 w 9144010"/>
              <a:gd name="connsiteY0-12" fmla="*/ 0 h 2964150"/>
              <a:gd name="connsiteX1-13" fmla="*/ 9144010 w 9144010"/>
              <a:gd name="connsiteY1-14" fmla="*/ 0 h 2964150"/>
              <a:gd name="connsiteX2-15" fmla="*/ 9144010 w 9144010"/>
              <a:gd name="connsiteY2-16" fmla="*/ 2964150 h 2964150"/>
              <a:gd name="connsiteX3-17" fmla="*/ 0 w 9144010"/>
              <a:gd name="connsiteY3-18" fmla="*/ 2964150 h 2964150"/>
              <a:gd name="connsiteX4-19" fmla="*/ 0 w 9144010"/>
              <a:gd name="connsiteY4-20" fmla="*/ 0 h 2964150"/>
              <a:gd name="connsiteX0-21" fmla="*/ 0 w 9144010"/>
              <a:gd name="connsiteY0-22" fmla="*/ 0 h 2964150"/>
              <a:gd name="connsiteX1-23" fmla="*/ 9144010 w 9144010"/>
              <a:gd name="connsiteY1-24" fmla="*/ 0 h 2964150"/>
              <a:gd name="connsiteX2-25" fmla="*/ 9144010 w 9144010"/>
              <a:gd name="connsiteY2-26" fmla="*/ 2964150 h 2964150"/>
              <a:gd name="connsiteX3-27" fmla="*/ 0 w 9144010"/>
              <a:gd name="connsiteY3-28" fmla="*/ 2964150 h 2964150"/>
              <a:gd name="connsiteX4-29" fmla="*/ 0 w 9144010"/>
              <a:gd name="connsiteY4-30" fmla="*/ 0 h 2964150"/>
              <a:gd name="connsiteX0-31" fmla="*/ 0 w 9144010"/>
              <a:gd name="connsiteY0-32" fmla="*/ 0 h 2964150"/>
              <a:gd name="connsiteX1-33" fmla="*/ 9144010 w 9144010"/>
              <a:gd name="connsiteY1-34" fmla="*/ 0 h 2964150"/>
              <a:gd name="connsiteX2-35" fmla="*/ 9144010 w 9144010"/>
              <a:gd name="connsiteY2-36" fmla="*/ 2964150 h 2964150"/>
              <a:gd name="connsiteX3-37" fmla="*/ 0 w 9144010"/>
              <a:gd name="connsiteY3-38" fmla="*/ 2964150 h 2964150"/>
              <a:gd name="connsiteX4-39" fmla="*/ 0 w 9144010"/>
              <a:gd name="connsiteY4-40" fmla="*/ 0 h 2964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10" h="2964150">
                <a:moveTo>
                  <a:pt x="0" y="0"/>
                </a:moveTo>
                <a:cubicBezTo>
                  <a:pt x="2346039" y="216256"/>
                  <a:pt x="5809680" y="2235659"/>
                  <a:pt x="9144010" y="0"/>
                </a:cubicBezTo>
                <a:lnTo>
                  <a:pt x="9144010" y="2964150"/>
                </a:lnTo>
                <a:lnTo>
                  <a:pt x="0" y="2964150"/>
                </a:lnTo>
                <a:lnTo>
                  <a:pt x="0" y="0"/>
                </a:lnTo>
                <a:close/>
              </a:path>
            </a:pathLst>
          </a:custGeom>
          <a:gradFill>
            <a:gsLst>
              <a:gs pos="0">
                <a:srgbClr val="FF6600"/>
              </a:gs>
              <a:gs pos="100000">
                <a:srgbClr val="FF99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任意多边形: 形状 4">
            <a:extLst>
              <a:ext uri="{FF2B5EF4-FFF2-40B4-BE49-F238E27FC236}">
                <a16:creationId xmlns:a16="http://schemas.microsoft.com/office/drawing/2014/main" id="{4F4A0A4B-8327-4A2B-A10E-6DB97B6D05B1}"/>
              </a:ext>
            </a:extLst>
          </p:cNvPr>
          <p:cNvSpPr/>
          <p:nvPr userDrawn="1"/>
        </p:nvSpPr>
        <p:spPr>
          <a:xfrm flipH="1">
            <a:off x="0" y="3560898"/>
            <a:ext cx="12192000" cy="3297103"/>
          </a:xfrm>
          <a:custGeom>
            <a:avLst/>
            <a:gdLst>
              <a:gd name="connsiteX0" fmla="*/ 9144000 w 9144000"/>
              <a:gd name="connsiteY0" fmla="*/ 0 h 3297103"/>
              <a:gd name="connsiteX1" fmla="*/ 0 w 9144000"/>
              <a:gd name="connsiteY1" fmla="*/ 0 h 3297103"/>
              <a:gd name="connsiteX2" fmla="*/ 0 w 9144000"/>
              <a:gd name="connsiteY2" fmla="*/ 1855879 h 3297103"/>
              <a:gd name="connsiteX3" fmla="*/ 0 w 9144000"/>
              <a:gd name="connsiteY3" fmla="*/ 3297103 h 3297103"/>
              <a:gd name="connsiteX4" fmla="*/ 9144000 w 9144000"/>
              <a:gd name="connsiteY4" fmla="*/ 3297103 h 3297103"/>
              <a:gd name="connsiteX5" fmla="*/ 9144000 w 9144000"/>
              <a:gd name="connsiteY5" fmla="*/ 1855879 h 32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3297103">
                <a:moveTo>
                  <a:pt x="9144000" y="0"/>
                </a:moveTo>
                <a:cubicBezTo>
                  <a:pt x="5994400" y="1526702"/>
                  <a:pt x="3048000" y="0"/>
                  <a:pt x="0" y="0"/>
                </a:cubicBezTo>
                <a:lnTo>
                  <a:pt x="0" y="1855879"/>
                </a:lnTo>
                <a:lnTo>
                  <a:pt x="0" y="3297103"/>
                </a:lnTo>
                <a:lnTo>
                  <a:pt x="9144000" y="3297103"/>
                </a:lnTo>
                <a:lnTo>
                  <a:pt x="9144000" y="1855879"/>
                </a:lnTo>
                <a:close/>
              </a:path>
            </a:pathLst>
          </a:custGeom>
          <a:solidFill>
            <a:srgbClr val="13548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a:extLst>
              <a:ext uri="{FF2B5EF4-FFF2-40B4-BE49-F238E27FC236}">
                <a16:creationId xmlns:a16="http://schemas.microsoft.com/office/drawing/2014/main" id="{6D1BB0A9-3F86-4B62-AA40-ECAAE8F33AB9}"/>
              </a:ext>
            </a:extLst>
          </p:cNvPr>
          <p:cNvGrpSpPr/>
          <p:nvPr userDrawn="1"/>
        </p:nvGrpSpPr>
        <p:grpSpPr>
          <a:xfrm>
            <a:off x="236209" y="4701129"/>
            <a:ext cx="11730283" cy="1602008"/>
            <a:chOff x="1118962" y="4467938"/>
            <a:chExt cx="6918675" cy="2362408"/>
          </a:xfrm>
        </p:grpSpPr>
        <p:sp>
          <p:nvSpPr>
            <p:cNvPr id="12" name="矩形 11">
              <a:extLst>
                <a:ext uri="{FF2B5EF4-FFF2-40B4-BE49-F238E27FC236}">
                  <a16:creationId xmlns:a16="http://schemas.microsoft.com/office/drawing/2014/main" id="{335EADA8-EA3D-4E7C-8208-07D2FAD11A74}"/>
                </a:ext>
              </a:extLst>
            </p:cNvPr>
            <p:cNvSpPr/>
            <p:nvPr userDrawn="1"/>
          </p:nvSpPr>
          <p:spPr>
            <a:xfrm>
              <a:off x="111896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93253D45-8E2D-4D7F-A511-11AC876F35C6}"/>
                </a:ext>
              </a:extLst>
            </p:cNvPr>
            <p:cNvSpPr/>
            <p:nvPr userDrawn="1"/>
          </p:nvSpPr>
          <p:spPr>
            <a:xfrm>
              <a:off x="24992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63258F64-DDEC-48D8-91B4-DED7EA87C312}"/>
                </a:ext>
              </a:extLst>
            </p:cNvPr>
            <p:cNvSpPr/>
            <p:nvPr userDrawn="1"/>
          </p:nvSpPr>
          <p:spPr>
            <a:xfrm>
              <a:off x="3879505"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5708F2DC-68A3-4F89-8E69-141DB44D2698}"/>
                </a:ext>
              </a:extLst>
            </p:cNvPr>
            <p:cNvSpPr/>
            <p:nvPr userDrawn="1"/>
          </p:nvSpPr>
          <p:spPr>
            <a:xfrm>
              <a:off x="112368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a:t>
              </a:r>
              <a:endParaRPr kumimoji="1" lang="en-US" altLang="zh-CN"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由来</a:t>
              </a:r>
              <a:endPar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920F0DC9-8D1C-4F7D-9F3B-5D346DC5A875}"/>
                </a:ext>
              </a:extLst>
            </p:cNvPr>
            <p:cNvSpPr/>
            <p:nvPr userDrawn="1"/>
          </p:nvSpPr>
          <p:spPr>
            <a:xfrm>
              <a:off x="2503953" y="5429558"/>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endParaRPr kumimoji="1" lang="en-US" altLang="zh-CN"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内涵</a:t>
              </a:r>
            </a:p>
          </p:txBody>
        </p:sp>
        <p:sp>
          <p:nvSpPr>
            <p:cNvPr id="21" name="矩形 20">
              <a:extLst>
                <a:ext uri="{FF2B5EF4-FFF2-40B4-BE49-F238E27FC236}">
                  <a16:creationId xmlns:a16="http://schemas.microsoft.com/office/drawing/2014/main" id="{896B452C-1792-4CDF-8E3E-A02293C97908}"/>
                </a:ext>
              </a:extLst>
            </p:cNvPr>
            <p:cNvSpPr/>
            <p:nvPr userDrawn="1"/>
          </p:nvSpPr>
          <p:spPr>
            <a:xfrm>
              <a:off x="3884226" y="5406866"/>
              <a:ext cx="1383225" cy="1248128"/>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主要</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参考资料</a:t>
              </a:r>
            </a:p>
          </p:txBody>
        </p:sp>
        <p:sp>
          <p:nvSpPr>
            <p:cNvPr id="27" name="文本框 26">
              <a:extLst>
                <a:ext uri="{FF2B5EF4-FFF2-40B4-BE49-F238E27FC236}">
                  <a16:creationId xmlns:a16="http://schemas.microsoft.com/office/drawing/2014/main" id="{BC274980-C854-4099-B0A5-8191EC77E850}"/>
                </a:ext>
              </a:extLst>
            </p:cNvPr>
            <p:cNvSpPr txBox="1"/>
            <p:nvPr userDrawn="1"/>
          </p:nvSpPr>
          <p:spPr>
            <a:xfrm>
              <a:off x="4351220"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03</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8" name="文本框 27">
              <a:extLst>
                <a:ext uri="{FF2B5EF4-FFF2-40B4-BE49-F238E27FC236}">
                  <a16:creationId xmlns:a16="http://schemas.microsoft.com/office/drawing/2014/main" id="{1BDD26CC-6000-4BBA-B26B-38C3826FC6AC}"/>
                </a:ext>
              </a:extLst>
            </p:cNvPr>
            <p:cNvSpPr txBox="1"/>
            <p:nvPr userDrawn="1"/>
          </p:nvSpPr>
          <p:spPr>
            <a:xfrm>
              <a:off x="2970947"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rPr>
                <a:t>02</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9" name="文本框 28">
              <a:extLst>
                <a:ext uri="{FF2B5EF4-FFF2-40B4-BE49-F238E27FC236}">
                  <a16:creationId xmlns:a16="http://schemas.microsoft.com/office/drawing/2014/main" id="{21F42B5A-5687-473A-BF4A-F1DC06576F65}"/>
                </a:ext>
              </a:extLst>
            </p:cNvPr>
            <p:cNvSpPr txBox="1"/>
            <p:nvPr userDrawn="1"/>
          </p:nvSpPr>
          <p:spPr>
            <a:xfrm>
              <a:off x="1590677" y="4467938"/>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01</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25" name="矩形 24">
              <a:extLst>
                <a:ext uri="{FF2B5EF4-FFF2-40B4-BE49-F238E27FC236}">
                  <a16:creationId xmlns:a16="http://schemas.microsoft.com/office/drawing/2014/main" id="{BA8AC280-F67A-4AE5-8A2D-FD5D9113F8A2}"/>
                </a:ext>
              </a:extLst>
            </p:cNvPr>
            <p:cNvSpPr/>
            <p:nvPr userDrawn="1"/>
          </p:nvSpPr>
          <p:spPr>
            <a:xfrm>
              <a:off x="5266059"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26" name="矩形 25">
              <a:extLst>
                <a:ext uri="{FF2B5EF4-FFF2-40B4-BE49-F238E27FC236}">
                  <a16:creationId xmlns:a16="http://schemas.microsoft.com/office/drawing/2014/main" id="{787F7CD6-8359-4C16-804A-77A3F80A9BE4}"/>
                </a:ext>
              </a:extLst>
            </p:cNvPr>
            <p:cNvSpPr/>
            <p:nvPr userDrawn="1"/>
          </p:nvSpPr>
          <p:spPr>
            <a:xfrm>
              <a:off x="6646332" y="4881937"/>
              <a:ext cx="1384994" cy="1948409"/>
            </a:xfrm>
            <a:prstGeom prst="rect">
              <a:avLst/>
            </a:prstGeom>
            <a:solidFill>
              <a:schemeClr val="bg1"/>
            </a:solidFill>
            <a:ln w="9525">
              <a:solidFill>
                <a:srgbClr val="135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endParaRPr kumimoji="1" lang="zh-CN" altLang="en-US" sz="1350" b="0" i="0" u="none" strike="noStrike" kern="1200" cap="none" spc="0" normalizeH="0" baseline="0" noProof="0">
                <a:ln>
                  <a:noFill/>
                </a:ln>
                <a:solidFill>
                  <a:srgbClr val="13548C"/>
                </a:solidFill>
                <a:effectLst/>
                <a:uLnTx/>
                <a:uFillTx/>
                <a:latin typeface="等线" panose="02010600030101010101" charset="-122"/>
                <a:ea typeface="等线" panose="02010600030101010101" charset="-122"/>
                <a:cs typeface="+mn-cs"/>
              </a:endParaRPr>
            </a:p>
          </p:txBody>
        </p:sp>
        <p:sp>
          <p:nvSpPr>
            <p:cNvPr id="30" name="文本框 29">
              <a:extLst>
                <a:ext uri="{FF2B5EF4-FFF2-40B4-BE49-F238E27FC236}">
                  <a16:creationId xmlns:a16="http://schemas.microsoft.com/office/drawing/2014/main" id="{DC3A381D-7139-405A-B1F1-94CAA686D2F5}"/>
                </a:ext>
              </a:extLst>
            </p:cNvPr>
            <p:cNvSpPr txBox="1"/>
            <p:nvPr userDrawn="1"/>
          </p:nvSpPr>
          <p:spPr>
            <a:xfrm>
              <a:off x="7118047" y="4491022"/>
              <a:ext cx="441564" cy="828000"/>
            </a:xfrm>
            <a:prstGeom prst="ellipse">
              <a:avLst/>
            </a:prstGeom>
            <a:solidFill>
              <a:srgbClr val="13548C"/>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05</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1" name="文本框 30">
              <a:extLst>
                <a:ext uri="{FF2B5EF4-FFF2-40B4-BE49-F238E27FC236}">
                  <a16:creationId xmlns:a16="http://schemas.microsoft.com/office/drawing/2014/main" id="{D77983A9-E7BF-4CCE-847F-B1F0FDC10832}"/>
                </a:ext>
              </a:extLst>
            </p:cNvPr>
            <p:cNvSpPr txBox="1"/>
            <p:nvPr userDrawn="1"/>
          </p:nvSpPr>
          <p:spPr>
            <a:xfrm>
              <a:off x="5737774" y="4491022"/>
              <a:ext cx="441564" cy="828000"/>
            </a:xfrm>
            <a:prstGeom prst="ellipse">
              <a:avLst/>
            </a:prstGeom>
            <a:solidFill>
              <a:schemeClr val="bg1">
                <a:lumMod val="65000"/>
              </a:schemeClr>
            </a:solidFill>
            <a:ln w="38100">
              <a:solidFill>
                <a:srgbClr val="FFFFFF"/>
              </a:solidFill>
            </a:ln>
          </p:spPr>
          <p:txBody>
            <a:bodyPr wrap="square" lIns="0" tIns="0" rIns="0" bIns="0" rtlCol="0" anchor="ctr" anchorCtr="1">
              <a:no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75" normalizeH="0" baseline="0" noProof="0">
                  <a:ln>
                    <a:noFill/>
                  </a:ln>
                  <a:solidFill>
                    <a:prstClr val="white"/>
                  </a:solidFill>
                  <a:effectLst/>
                  <a:uLnTx/>
                  <a:uFillTx/>
                  <a:latin typeface="Times New Roman"/>
                  <a:ea typeface="等线" panose="02010600030101010101" charset="-122"/>
                  <a:cs typeface="+mn-cs"/>
                </a:rPr>
                <a:t>04</a:t>
              </a:r>
              <a:endParaRPr kumimoji="1" lang="zh-CN" altLang="en-US" sz="2400" b="1" i="0" u="none" strike="noStrike" kern="1200" cap="none" spc="75" normalizeH="0" baseline="0" noProof="0" dirty="0">
                <a:ln>
                  <a:noFill/>
                </a:ln>
                <a:solidFill>
                  <a:prstClr val="white"/>
                </a:solidFill>
                <a:effectLst/>
                <a:uLnTx/>
                <a:uFillTx/>
                <a:latin typeface="Times New Roman"/>
                <a:ea typeface="等线" panose="02010600030101010101" charset="-122"/>
                <a:cs typeface="+mn-cs"/>
              </a:endParaRPr>
            </a:p>
          </p:txBody>
        </p:sp>
        <p:sp>
          <p:nvSpPr>
            <p:cNvPr id="32" name="矩形 31">
              <a:extLst>
                <a:ext uri="{FF2B5EF4-FFF2-40B4-BE49-F238E27FC236}">
                  <a16:creationId xmlns:a16="http://schemas.microsoft.com/office/drawing/2014/main" id="{C9328B27-74C8-4511-A551-FDD30276B48B}"/>
                </a:ext>
              </a:extLst>
            </p:cNvPr>
            <p:cNvSpPr/>
            <p:nvPr userDrawn="1"/>
          </p:nvSpPr>
          <p:spPr>
            <a:xfrm>
              <a:off x="5263109" y="5673125"/>
              <a:ext cx="1383225" cy="635410"/>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rgbClr val="13548C"/>
                  </a:solidFill>
                  <a:effectLst/>
                  <a:uLnTx/>
                  <a:uFillTx/>
                  <a:latin typeface="微软雅黑" panose="020B0503020204020204" pitchFamily="34" charset="-122"/>
                  <a:ea typeface="微软雅黑" panose="020B0503020204020204" pitchFamily="34" charset="-122"/>
                  <a:cs typeface="+mn-cs"/>
                </a:rPr>
                <a:t>课程要求</a:t>
              </a:r>
            </a:p>
          </p:txBody>
        </p:sp>
        <p:sp>
          <p:nvSpPr>
            <p:cNvPr id="33" name="矩形 32">
              <a:extLst>
                <a:ext uri="{FF2B5EF4-FFF2-40B4-BE49-F238E27FC236}">
                  <a16:creationId xmlns:a16="http://schemas.microsoft.com/office/drawing/2014/main" id="{DFA7F390-F62C-4557-BB0E-5829B122CC28}"/>
                </a:ext>
              </a:extLst>
            </p:cNvPr>
            <p:cNvSpPr/>
            <p:nvPr userDrawn="1"/>
          </p:nvSpPr>
          <p:spPr>
            <a:xfrm>
              <a:off x="6654412" y="5459034"/>
              <a:ext cx="1383225" cy="1248127"/>
            </a:xfrm>
            <a:prstGeom prst="rect">
              <a:avLst/>
            </a:prstGeom>
          </p:spPr>
          <p:txBody>
            <a:bodyPr wrap="square" lIns="0" rIns="0">
              <a:spAutoFit/>
            </a:bodyPr>
            <a:lstStyle/>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数据挖掘的</a:t>
              </a:r>
            </a:p>
            <a:p>
              <a:pPr marL="0" marR="0" lvl="0" indent="0" algn="ctr" defTabSz="685783" rtl="0" eaLnBrk="0" fontAlgn="base" latinLnBrk="0" hangingPunct="0">
                <a:lnSpc>
                  <a:spcPct val="100000"/>
                </a:lnSpc>
                <a:spcBef>
                  <a:spcPts val="600"/>
                </a:spcBef>
                <a:spcAft>
                  <a:spcPct val="0"/>
                </a:spcAft>
                <a:buClrTx/>
                <a:buSzTx/>
                <a:buFontTx/>
                <a:buNone/>
                <a:tabLst/>
                <a:defRPr/>
              </a:pPr>
              <a:r>
                <a:rPr kumimoji="1" lang="zh-CN" altLang="en-US" sz="2200" b="1" i="0" u="none" strike="noStrike" kern="120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内容</a:t>
              </a:r>
            </a:p>
          </p:txBody>
        </p:sp>
      </p:grpSp>
    </p:spTree>
    <p:extLst>
      <p:ext uri="{BB962C8B-B14F-4D97-AF65-F5344CB8AC3E}">
        <p14:creationId xmlns:p14="http://schemas.microsoft.com/office/powerpoint/2010/main" val="1214769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609600" y="1600203"/>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207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9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microsoft.com/office/2007/relationships/hdphoto" Target="../media/hdphoto1.wdp"/><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1.png"/><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1000125"/>
            <a:ext cx="646113" cy="261938"/>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7" name="Rectangle 10"/>
          <p:cNvSpPr>
            <a:spLocks noChangeArrowheads="1"/>
          </p:cNvSpPr>
          <p:nvPr userDrawn="1"/>
        </p:nvSpPr>
        <p:spPr bwMode="auto">
          <a:xfrm>
            <a:off x="703263" y="996950"/>
            <a:ext cx="11488737" cy="261938"/>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8" name="Text Box 11"/>
          <p:cNvSpPr txBox="1">
            <a:spLocks noChangeArrowheads="1"/>
          </p:cNvSpPr>
          <p:nvPr userDrawn="1"/>
        </p:nvSpPr>
        <p:spPr bwMode="auto">
          <a:xfrm>
            <a:off x="261938" y="96361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t>‹#›</a:t>
            </a:fld>
            <a:endParaRPr lang="en-US" altLang="zh-CN" sz="1400" b="1">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7130843A-30A4-4154-B1B7-825880A447C3}"/>
              </a:ext>
            </a:extLst>
          </p:cNvPr>
          <p:cNvGrpSpPr/>
          <p:nvPr userDrawn="1"/>
        </p:nvGrpSpPr>
        <p:grpSpPr>
          <a:xfrm>
            <a:off x="133611" y="56873"/>
            <a:ext cx="11924779" cy="576000"/>
            <a:chOff x="145280" y="123917"/>
            <a:chExt cx="11880000" cy="790381"/>
          </a:xfrm>
        </p:grpSpPr>
        <p:sp>
          <p:nvSpPr>
            <p:cNvPr id="8" name="任意多边形: 形状 41">
              <a:extLst>
                <a:ext uri="{FF2B5EF4-FFF2-40B4-BE49-F238E27FC236}">
                  <a16:creationId xmlns:a16="http://schemas.microsoft.com/office/drawing/2014/main" id="{89FB4556-E482-4FDF-9A95-CAA2AE729385}"/>
                </a:ext>
              </a:extLst>
            </p:cNvPr>
            <p:cNvSpPr/>
            <p:nvPr/>
          </p:nvSpPr>
          <p:spPr>
            <a:xfrm>
              <a:off x="145280" y="154441"/>
              <a:ext cx="11880000" cy="740983"/>
            </a:xfrm>
            <a:prstGeom prst="roundRect">
              <a:avLst>
                <a:gd name="adj" fmla="val 50000"/>
              </a:avLst>
            </a:prstGeom>
            <a:solidFill>
              <a:srgbClr val="13548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612000" tIns="0" bIns="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2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 name="图片 8">
              <a:extLst>
                <a:ext uri="{FF2B5EF4-FFF2-40B4-BE49-F238E27FC236}">
                  <a16:creationId xmlns:a16="http://schemas.microsoft.com/office/drawing/2014/main" id="{4DC8B13E-9FF1-46C6-ABFB-24D3C576B99D}"/>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5900"/>
                      </a14:imgEffect>
                      <a14:imgEffect>
                        <a14:brightnessContrast bright="100000"/>
                      </a14:imgEffect>
                    </a14:imgLayer>
                  </a14:imgProps>
                </a:ext>
              </a:extLst>
            </a:blip>
            <a:stretch>
              <a:fillRect/>
            </a:stretch>
          </p:blipFill>
          <p:spPr>
            <a:xfrm>
              <a:off x="145280" y="123917"/>
              <a:ext cx="759645" cy="790381"/>
            </a:xfrm>
            <a:prstGeom prst="rect">
              <a:avLst/>
            </a:prstGeom>
          </p:spPr>
        </p:pic>
      </p:grpSp>
      <p:sp>
        <p:nvSpPr>
          <p:cNvPr id="10" name="椭圆 9">
            <a:extLst>
              <a:ext uri="{FF2B5EF4-FFF2-40B4-BE49-F238E27FC236}">
                <a16:creationId xmlns:a16="http://schemas.microsoft.com/office/drawing/2014/main" id="{537FDDBA-1A73-4052-84EF-CF46F18D0C72}"/>
              </a:ext>
            </a:extLst>
          </p:cNvPr>
          <p:cNvSpPr/>
          <p:nvPr userDrawn="1"/>
        </p:nvSpPr>
        <p:spPr>
          <a:xfrm>
            <a:off x="11435043" y="164873"/>
            <a:ext cx="480000" cy="360000"/>
          </a:xfrm>
          <a:prstGeom prst="ellipse">
            <a:avLst/>
          </a:prstGeom>
          <a:solidFill>
            <a:schemeClr val="bg1">
              <a:alpha val="21000"/>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marL="0" marR="0" lvl="0" indent="0" algn="ctr" defTabSz="457200" rtl="0" eaLnBrk="1" fontAlgn="auto" latinLnBrk="0" hangingPunct="1">
              <a:lnSpc>
                <a:spcPct val="100000"/>
              </a:lnSpc>
              <a:spcBef>
                <a:spcPts val="0"/>
              </a:spcBef>
              <a:spcAft>
                <a:spcPts val="0"/>
              </a:spcAft>
              <a:buClrTx/>
              <a:buSzTx/>
              <a:buFontTx/>
              <a:buNone/>
              <a:tabLst/>
              <a:defRPr/>
            </a:pPr>
            <a:fld id="{8D7EC04B-5A67-4B07-8540-5725270C84D8}" type="slidenum">
              <a:rPr kumimoji="0" lang="zh-CN" altLang="en-US" sz="1400" b="0" i="0" u="none" strike="noStrike" kern="1200" cap="none" spc="0" normalizeH="0" baseline="0" noProof="0" smtClean="0">
                <a:ln>
                  <a:noFill/>
                </a:ln>
                <a:solidFill>
                  <a:prstClr val="white"/>
                </a:solidFill>
                <a:effectLst/>
                <a:uLnTx/>
                <a:uFillTx/>
                <a:latin typeface="微软雅黑"/>
                <a:ea typeface="微软雅黑"/>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zh-CN" altLang="en-US" sz="1400" b="0" i="0" u="none" strike="noStrike" kern="1200" cap="none" spc="0" normalizeH="0" baseline="0" noProof="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9688650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wmf"/><Relationship Id="rId7" Type="http://schemas.openxmlformats.org/officeDocument/2006/relationships/image" Target="../media/image14.wmf"/><Relationship Id="rId2" Type="http://schemas.openxmlformats.org/officeDocument/2006/relationships/oleObject" Target="../embeddings/oleObject3.bin"/><Relationship Id="rId1" Type="http://schemas.openxmlformats.org/officeDocument/2006/relationships/slideLayout" Target="../slideLayouts/slideLayout12.xml"/><Relationship Id="rId6" Type="http://schemas.openxmlformats.org/officeDocument/2006/relationships/oleObject" Target="../embeddings/oleObject5.bin"/><Relationship Id="rId5" Type="http://schemas.openxmlformats.org/officeDocument/2006/relationships/image" Target="../media/image13.wmf"/><Relationship Id="rId4"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6.bin"/><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3.wmf"/><Relationship Id="rId5" Type="http://schemas.openxmlformats.org/officeDocument/2006/relationships/oleObject" Target="../embeddings/oleObject8.bin"/><Relationship Id="rId4" Type="http://schemas.openxmlformats.org/officeDocument/2006/relationships/image" Target="../media/image22.wmf"/></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slideLayout" Target="../slideLayouts/slideLayout12.xml"/><Relationship Id="rId4" Type="http://schemas.openxmlformats.org/officeDocument/2006/relationships/image" Target="../media/image29.wmf"/></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2.xml"/><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1.bin"/><Relationship Id="rId1" Type="http://schemas.openxmlformats.org/officeDocument/2006/relationships/slideLayout" Target="../slideLayouts/slideLayout12.xml"/><Relationship Id="rId5" Type="http://schemas.openxmlformats.org/officeDocument/2006/relationships/image" Target="../media/image9.wmf"/><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3" Type="http://schemas.openxmlformats.org/officeDocument/2006/relationships/hyperlink" Target="http://mathworld.wolfram.com/ChernoffFace.html" TargetMode="External"/><Relationship Id="rId2" Type="http://schemas.openxmlformats.org/officeDocument/2006/relationships/hyperlink" Target="http://www.amazon.com/exec/obidos/ASIN/0062731025/ref=nosim/weisstein-20" TargetMode="Externa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9.bin"/><Relationship Id="rId1" Type="http://schemas.openxmlformats.org/officeDocument/2006/relationships/slideLayout" Target="../slideLayouts/slideLayout12.xml"/><Relationship Id="rId5" Type="http://schemas.openxmlformats.org/officeDocument/2006/relationships/image" Target="../media/image53.wmf"/><Relationship Id="rId4" Type="http://schemas.openxmlformats.org/officeDocument/2006/relationships/oleObject" Target="../embeddings/oleObject10.bin"/></Relationships>
</file>

<file path=ppt/slides/_rels/slide53.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oleObject" Target="../embeddings/oleObject11.bin"/><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12.bin"/><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13.bin"/><Relationship Id="rId1" Type="http://schemas.openxmlformats.org/officeDocument/2006/relationships/slideLayout" Target="../slideLayouts/slideLayout12.xml"/><Relationship Id="rId5" Type="http://schemas.openxmlformats.org/officeDocument/2006/relationships/image" Target="../media/image57.wmf"/><Relationship Id="rId4" Type="http://schemas.openxmlformats.org/officeDocument/2006/relationships/oleObject" Target="../embeddings/oleObject14.bin"/></Relationships>
</file>

<file path=ppt/slides/_rels/slide56.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15.bin"/><Relationship Id="rId1" Type="http://schemas.openxmlformats.org/officeDocument/2006/relationships/slideLayout" Target="../slideLayouts/slideLayout12.xml"/><Relationship Id="rId5" Type="http://schemas.openxmlformats.org/officeDocument/2006/relationships/image" Target="../media/image59.wmf"/><Relationship Id="rId4" Type="http://schemas.openxmlformats.org/officeDocument/2006/relationships/oleObject" Target="../embeddings/oleObject16.bin"/></Relationships>
</file>

<file path=ppt/slides/_rels/slide57.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17.bin"/><Relationship Id="rId1" Type="http://schemas.openxmlformats.org/officeDocument/2006/relationships/slideLayout" Target="../slideLayouts/slideLayout12.xml"/><Relationship Id="rId5" Type="http://schemas.openxmlformats.org/officeDocument/2006/relationships/image" Target="../media/image61.wmf"/><Relationship Id="rId4" Type="http://schemas.openxmlformats.org/officeDocument/2006/relationships/oleObject" Target="../embeddings/oleObject18.bin"/></Relationships>
</file>

<file path=ppt/slides/_rels/slide58.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oleObject" Target="../embeddings/oleObject19.bin"/><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image" Target="../media/image64.emf"/><Relationship Id="rId7" Type="http://schemas.openxmlformats.org/officeDocument/2006/relationships/image" Target="../media/image66.emf"/><Relationship Id="rId2" Type="http://schemas.openxmlformats.org/officeDocument/2006/relationships/oleObject" Target="../embeddings/oleObject20.bin"/><Relationship Id="rId1" Type="http://schemas.openxmlformats.org/officeDocument/2006/relationships/slideLayout" Target="../slideLayouts/slideLayout12.xml"/><Relationship Id="rId6" Type="http://schemas.openxmlformats.org/officeDocument/2006/relationships/oleObject" Target="../embeddings/oleObject22.bin"/><Relationship Id="rId11" Type="http://schemas.openxmlformats.org/officeDocument/2006/relationships/image" Target="../media/image68.wmf"/><Relationship Id="rId5" Type="http://schemas.openxmlformats.org/officeDocument/2006/relationships/image" Target="../media/image65.e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67.emf"/></Relationships>
</file>

<file path=ppt/slides/_rels/slide61.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oleObject" Target="../embeddings/oleObject25.bin"/><Relationship Id="rId1" Type="http://schemas.openxmlformats.org/officeDocument/2006/relationships/slideLayout" Target="../slideLayouts/slideLayout12.xml"/><Relationship Id="rId5" Type="http://schemas.openxmlformats.org/officeDocument/2006/relationships/image" Target="../media/image70.wmf"/><Relationship Id="rId4" Type="http://schemas.openxmlformats.org/officeDocument/2006/relationships/oleObject" Target="../embeddings/oleObject26.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B86F320-4194-21B6-7B81-0A8C6E37E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 y="-208492"/>
            <a:ext cx="12192000" cy="2877397"/>
          </a:xfrm>
          <a:prstGeom prst="rect">
            <a:avLst/>
          </a:prstGeom>
        </p:spPr>
      </p:pic>
      <p:sp>
        <p:nvSpPr>
          <p:cNvPr id="3074" name="Rectangle 2"/>
          <p:cNvSpPr>
            <a:spLocks noGrp="1" noChangeArrowheads="1"/>
          </p:cNvSpPr>
          <p:nvPr>
            <p:ph type="ctrTitle"/>
          </p:nvPr>
        </p:nvSpPr>
        <p:spPr>
          <a:xfrm>
            <a:off x="-1904" y="2668905"/>
            <a:ext cx="12199426" cy="2234691"/>
          </a:xfrm>
          <a:solidFill>
            <a:srgbClr val="0070C0"/>
          </a:solidFill>
          <a:effectLst>
            <a:outerShdw blurRad="50800" dist="38100" dir="2700000" algn="tl" rotWithShape="0">
              <a:prstClr val="black">
                <a:alpha val="40000"/>
              </a:prstClr>
            </a:outerShdw>
          </a:effectLst>
        </p:spPr>
        <p:txBody>
          <a:bodyPr/>
          <a:lstStyle/>
          <a:p>
            <a:pPr eaLnBrk="1" hangingPunct="1"/>
            <a:r>
              <a:rPr lang="zh-CN" altLang="en-US" sz="4800" dirty="0">
                <a:solidFill>
                  <a:schemeClr val="bg1"/>
                </a:solidFill>
                <a:latin typeface="微软雅黑" panose="020B0503020204020204" pitchFamily="34" charset="-122"/>
                <a:ea typeface="微软雅黑" panose="020B0503020204020204" pitchFamily="34" charset="-122"/>
                <a:sym typeface="+mn-ea"/>
              </a:rPr>
              <a:t>数据挖掘</a:t>
            </a:r>
            <a:r>
              <a:rPr lang="en-US" altLang="zh-CN" sz="4800" dirty="0">
                <a:solidFill>
                  <a:schemeClr val="bg1"/>
                </a:solidFill>
                <a:latin typeface="微软雅黑" panose="020B0503020204020204" pitchFamily="34" charset="-122"/>
                <a:ea typeface="微软雅黑" panose="020B0503020204020204" pitchFamily="34" charset="-122"/>
                <a:sym typeface="+mn-ea"/>
              </a:rPr>
              <a:t>-</a:t>
            </a:r>
            <a:r>
              <a:rPr lang="zh-CN" altLang="en-US" sz="4800" dirty="0">
                <a:solidFill>
                  <a:schemeClr val="bg1"/>
                </a:solidFill>
                <a:latin typeface="微软雅黑" panose="020B0503020204020204" pitchFamily="34" charset="-122"/>
                <a:ea typeface="微软雅黑" panose="020B0503020204020204" pitchFamily="34" charset="-122"/>
                <a:sym typeface="+mn-ea"/>
              </a:rPr>
              <a:t>认识数据</a:t>
            </a:r>
            <a:br>
              <a:rPr lang="en-US" altLang="zh-CN" sz="4800" dirty="0">
                <a:solidFill>
                  <a:schemeClr val="bg1"/>
                </a:solidFill>
                <a:latin typeface="微软雅黑" panose="020B0503020204020204" pitchFamily="34" charset="-122"/>
                <a:ea typeface="微软雅黑" panose="020B0503020204020204" pitchFamily="34" charset="-122"/>
                <a:sym typeface="+mn-ea"/>
              </a:rPr>
            </a:br>
            <a:endParaRPr lang="zh-CN" altLang="en-US" sz="2400" dirty="0">
              <a:solidFill>
                <a:schemeClr val="bg1"/>
              </a:solidFill>
              <a:latin typeface="+mj-ea"/>
            </a:endParaRPr>
          </a:p>
        </p:txBody>
      </p:sp>
      <p:pic>
        <p:nvPicPr>
          <p:cNvPr id="9" name="图片 8">
            <a:extLst>
              <a:ext uri="{FF2B5EF4-FFF2-40B4-BE49-F238E27FC236}">
                <a16:creationId xmlns:a16="http://schemas.microsoft.com/office/drawing/2014/main" id="{8F3A197C-DA29-EAF1-8735-146044825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473" y="99668"/>
            <a:ext cx="2258399" cy="5158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175"/>
    </mc:Choice>
    <mc:Fallback xmlns="">
      <p:transition spd="slow" advTm="7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数值属性类型</a:t>
            </a:r>
          </a:p>
        </p:txBody>
      </p:sp>
      <p:sp>
        <p:nvSpPr>
          <p:cNvPr id="2" name="内容占位符 1">
            <a:extLst>
              <a:ext uri="{FF2B5EF4-FFF2-40B4-BE49-F238E27FC236}">
                <a16:creationId xmlns:a16="http://schemas.microsoft.com/office/drawing/2014/main" id="{72D6427A-931B-3656-E946-E62B4B1742DD}"/>
              </a:ext>
            </a:extLst>
          </p:cNvPr>
          <p:cNvSpPr txBox="1">
            <a:spLocks/>
          </p:cNvSpPr>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定量的（用整数或实数表示）</a:t>
            </a:r>
          </a:p>
          <a:p>
            <a:pPr marL="342900" marR="0" lvl="0" indent="-342900"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区间标度度量</a:t>
            </a: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用相等的单位尺度度量</a:t>
            </a: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值有序</a:t>
            </a:r>
          </a:p>
          <a:p>
            <a:pPr marL="1022350" marR="0" lvl="2" indent="-350838"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en-US" altLang="zh-CN" sz="2200" b="0" i="0" u="none" strike="noStrike" kern="0" cap="none" spc="0" normalizeH="0" baseline="0" noProof="0">
                <a:ln>
                  <a:noFill/>
                </a:ln>
                <a:solidFill>
                  <a:srgbClr val="000000"/>
                </a:solidFill>
                <a:effectLst/>
                <a:uLnTx/>
                <a:uFillTx/>
                <a:latin typeface="Arial"/>
                <a:ea typeface="SimSun" pitchFamily="2" charset="-122"/>
              </a:rPr>
              <a:t>E.g., </a:t>
            </a: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温度（摄氏或华氏），日历日期</a:t>
            </a: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没有真正的零点</a:t>
            </a:r>
          </a:p>
          <a:p>
            <a:pPr marL="342900" marR="0" lvl="0" indent="-342900"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比率标度属性</a:t>
            </a: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具有固有零点的数值属性</a:t>
            </a: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我们可以说一个值是另一个值的倍数</a:t>
            </a:r>
          </a:p>
          <a:p>
            <a:pPr marL="1022350" marR="0" lvl="2" indent="-350838"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en-US" altLang="zh-CN" sz="2200" b="0" i="0" u="none" strike="noStrike" kern="0" cap="none" spc="0" normalizeH="0" baseline="0" noProof="0">
                <a:ln>
                  <a:noFill/>
                </a:ln>
                <a:solidFill>
                  <a:srgbClr val="000000"/>
                </a:solidFill>
                <a:effectLst/>
                <a:uLnTx/>
                <a:uFillTx/>
                <a:latin typeface="Arial"/>
                <a:ea typeface="SimSun" pitchFamily="2" charset="-122"/>
              </a:rPr>
              <a:t>e.g., </a:t>
            </a: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开氏温度、长度、重量、高度、速度等</a:t>
            </a: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endParaRPr kumimoji="0" lang="zh-CN" altLang="en-US" sz="2600" b="0" i="0" u="none" strike="noStrike" kern="0" cap="none" spc="0" normalizeH="0" baseline="0" noProof="0">
              <a:ln>
                <a:noFill/>
              </a:ln>
              <a:solidFill>
                <a:srgbClr val="000000"/>
              </a:solidFill>
              <a:effectLst/>
              <a:uLnTx/>
              <a:uFillTx/>
              <a:latin typeface="Arial"/>
              <a:ea typeface="SimSun" pitchFamily="2" charset="-122"/>
            </a:endParaRPr>
          </a:p>
        </p:txBody>
      </p:sp>
    </p:spTree>
    <p:extLst>
      <p:ext uri="{BB962C8B-B14F-4D97-AF65-F5344CB8AC3E}">
        <p14:creationId xmlns:p14="http://schemas.microsoft.com/office/powerpoint/2010/main" val="4283730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离散属性与连续属性值</a:t>
            </a:r>
          </a:p>
        </p:txBody>
      </p:sp>
      <p:sp>
        <p:nvSpPr>
          <p:cNvPr id="3" name="内容占位符 1">
            <a:extLst>
              <a:ext uri="{FF2B5EF4-FFF2-40B4-BE49-F238E27FC236}">
                <a16:creationId xmlns:a16="http://schemas.microsoft.com/office/drawing/2014/main" id="{95F6C1CB-20AE-DE69-4D4D-1C5DFC38AB80}"/>
              </a:ext>
            </a:extLst>
          </p:cNvPr>
          <p:cNvSpPr txBox="1">
            <a:spLocks/>
          </p:cNvSpPr>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离散属性</a:t>
            </a:r>
            <a:endParaRPr kumimoji="0" lang="en-US" altLang="zh-CN" sz="3000" b="0" i="0" u="none" strike="noStrike" kern="0" cap="none" spc="0" normalizeH="0" baseline="0" noProof="0">
              <a:ln>
                <a:noFill/>
              </a:ln>
              <a:solidFill>
                <a:srgbClr val="000000"/>
              </a:solidFill>
              <a:effectLst/>
              <a:uLnTx/>
              <a:uFillTx/>
              <a:latin typeface="Arial"/>
              <a:ea typeface="SimSun" pitchFamily="2" charset="-122"/>
              <a:cs typeface="+mn-cs"/>
            </a:endParaRP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具有有限或无限可数（</a:t>
            </a:r>
            <a:r>
              <a:rPr kumimoji="0" lang="en-US" altLang="zh-CN" sz="2600" b="0" i="0" u="none" strike="noStrike" kern="0" cap="none" spc="0" normalizeH="0" baseline="0" noProof="0">
                <a:ln>
                  <a:noFill/>
                </a:ln>
                <a:solidFill>
                  <a:srgbClr val="000000"/>
                </a:solidFill>
                <a:effectLst/>
                <a:uLnTx/>
                <a:uFillTx/>
                <a:latin typeface="Arial"/>
                <a:ea typeface="SimSun" pitchFamily="2" charset="-122"/>
              </a:rPr>
              <a:t>countably infinite </a:t>
            </a: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）个值</a:t>
            </a:r>
            <a:endParaRPr kumimoji="0" lang="en-US" altLang="zh-CN" sz="2600" b="0" i="0" u="none" strike="noStrike" kern="0" cap="none" spc="0" normalizeH="0" baseline="0" noProof="0">
              <a:ln>
                <a:noFill/>
              </a:ln>
              <a:solidFill>
                <a:srgbClr val="000000"/>
              </a:solidFill>
              <a:effectLst/>
              <a:uLnTx/>
              <a:uFillTx/>
              <a:latin typeface="Arial"/>
              <a:ea typeface="SimSun" pitchFamily="2" charset="-122"/>
            </a:endParaRPr>
          </a:p>
          <a:p>
            <a:pPr marL="1022350" marR="0" lvl="2" indent="-350838"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en-US" altLang="zh-CN" sz="2200" b="0" i="0" u="none" strike="noStrike" kern="0" cap="none" spc="0" normalizeH="0" baseline="0" noProof="0">
                <a:ln>
                  <a:noFill/>
                </a:ln>
                <a:solidFill>
                  <a:srgbClr val="000000"/>
                </a:solidFill>
                <a:effectLst/>
                <a:uLnTx/>
                <a:uFillTx/>
                <a:latin typeface="Arial"/>
                <a:ea typeface="SimSun" pitchFamily="2" charset="-122"/>
              </a:rPr>
              <a:t>E.g.,</a:t>
            </a: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邮政编码、职业、文档集中的词汇集</a:t>
            </a:r>
            <a:endParaRPr kumimoji="0" lang="en-US" altLang="zh-CN" sz="22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有时可用整数表示</a:t>
            </a:r>
            <a:endParaRPr kumimoji="0" lang="en-US" altLang="zh-CN" sz="26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注意：二元属性是离散属性的一个特例</a:t>
            </a:r>
            <a:r>
              <a:rPr kumimoji="0" lang="en-US" altLang="zh-CN" sz="2600" b="0" i="0" u="none" strike="noStrike" kern="0" cap="none" spc="0" normalizeH="0" baseline="0" noProof="0">
                <a:ln>
                  <a:noFill/>
                </a:ln>
                <a:solidFill>
                  <a:srgbClr val="000000"/>
                </a:solidFill>
                <a:effectLst/>
                <a:uLnTx/>
                <a:uFillTx/>
                <a:latin typeface="Arial"/>
                <a:ea typeface="SimSun" pitchFamily="2" charset="-122"/>
              </a:rPr>
              <a:t> </a:t>
            </a:r>
          </a:p>
          <a:p>
            <a:pPr marL="342900" marR="0" lvl="0" indent="-342900"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连续属性</a:t>
            </a:r>
            <a:endParaRPr kumimoji="0" lang="en-US" altLang="zh-CN" sz="3000" b="0" i="0" u="none" strike="noStrike" kern="0" cap="none" spc="0" normalizeH="0" baseline="0" noProof="0">
              <a:ln>
                <a:noFill/>
              </a:ln>
              <a:solidFill>
                <a:srgbClr val="000000"/>
              </a:solidFill>
              <a:effectLst/>
              <a:uLnTx/>
              <a:uFillTx/>
              <a:latin typeface="Arial"/>
              <a:ea typeface="SimSun" pitchFamily="2" charset="-122"/>
              <a:cs typeface="+mn-cs"/>
            </a:endParaRP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属性值为实数</a:t>
            </a:r>
            <a:endParaRPr kumimoji="0" lang="en-US" altLang="zh-CN" sz="2600" b="0" i="0" u="none" strike="noStrike" kern="0" cap="none" spc="0" normalizeH="0" baseline="0" noProof="0">
              <a:ln>
                <a:noFill/>
              </a:ln>
              <a:solidFill>
                <a:srgbClr val="000000"/>
              </a:solidFill>
              <a:effectLst/>
              <a:uLnTx/>
              <a:uFillTx/>
              <a:latin typeface="Arial"/>
              <a:ea typeface="SimSun" pitchFamily="2" charset="-122"/>
            </a:endParaRPr>
          </a:p>
          <a:p>
            <a:pPr marL="1022350" marR="0" lvl="2" indent="-350838"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en-US" altLang="zh-CN" sz="2200" b="0" i="0" u="none" strike="noStrike" kern="0" cap="none" spc="0" normalizeH="0" baseline="0" noProof="0">
                <a:ln>
                  <a:noFill/>
                </a:ln>
                <a:solidFill>
                  <a:srgbClr val="000000"/>
                </a:solidFill>
                <a:effectLst/>
                <a:uLnTx/>
                <a:uFillTx/>
                <a:latin typeface="Arial"/>
                <a:ea typeface="SimSun" pitchFamily="2" charset="-122"/>
              </a:rPr>
              <a:t>E.g., </a:t>
            </a: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温度、高度、重量</a:t>
            </a:r>
            <a:endParaRPr kumimoji="0" lang="en-US" altLang="zh-CN" sz="22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实践中用有限位数字表示</a:t>
            </a:r>
            <a:endParaRPr kumimoji="0" lang="en-US" altLang="zh-CN" sz="26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一般用浮点变量表示</a:t>
            </a:r>
            <a:endParaRPr kumimoji="0" lang="en-US" altLang="zh-CN" sz="2600" b="0" i="0" u="none" strike="noStrike" kern="0" cap="none" spc="0" normalizeH="0" baseline="0" noProof="0" dirty="0">
              <a:ln>
                <a:noFill/>
              </a:ln>
              <a:solidFill>
                <a:srgbClr val="000000"/>
              </a:solidFill>
              <a:effectLst/>
              <a:uLnTx/>
              <a:uFillTx/>
              <a:latin typeface="Arial"/>
              <a:ea typeface="SimSun" pitchFamily="2" charset="-122"/>
            </a:endParaRPr>
          </a:p>
        </p:txBody>
      </p:sp>
    </p:spTree>
    <p:extLst>
      <p:ext uri="{BB962C8B-B14F-4D97-AF65-F5344CB8AC3E}">
        <p14:creationId xmlns:p14="http://schemas.microsoft.com/office/powerpoint/2010/main" val="1131136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对角圆角矩形 42">
            <a:extLst>
              <a:ext uri="{FF2B5EF4-FFF2-40B4-BE49-F238E27FC236}">
                <a16:creationId xmlns:a16="http://schemas.microsoft.com/office/drawing/2014/main" id="{AD0B05CB-3DF7-A6DC-506E-333503A57521}"/>
              </a:ext>
            </a:extLst>
          </p:cNvPr>
          <p:cNvSpPr/>
          <p:nvPr/>
        </p:nvSpPr>
        <p:spPr>
          <a:xfrm>
            <a:off x="2612401" y="2651240"/>
            <a:ext cx="6278833" cy="647700"/>
          </a:xfrm>
          <a:prstGeom prst="round2DiagRect">
            <a:avLst>
              <a:gd name="adj1" fmla="val 20943"/>
              <a:gd name="adj2" fmla="val 0"/>
            </a:avLst>
          </a:prstGeom>
          <a:solidFill>
            <a:srgbClr val="027C38"/>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helvetica"/>
              <a:ea typeface="微软雅黑"/>
              <a:cs typeface="+mn-cs"/>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2" name="TextBox 6">
            <a:extLst>
              <a:ext uri="{FF2B5EF4-FFF2-40B4-BE49-F238E27FC236}">
                <a16:creationId xmlns:a16="http://schemas.microsoft.com/office/drawing/2014/main" id="{EC7773AB-3DEF-80CD-AFA7-FD0ABBE030F6}"/>
              </a:ext>
            </a:extLst>
          </p:cNvPr>
          <p:cNvSpPr txBox="1">
            <a:spLocks noChangeArrowheads="1"/>
          </p:cNvSpPr>
          <p:nvPr/>
        </p:nvSpPr>
        <p:spPr bwMode="auto">
          <a:xfrm>
            <a:off x="3002507" y="1932416"/>
            <a:ext cx="582851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zh-CN" altLang="en-US" sz="3600" dirty="0">
                <a:latin typeface="Impact" pitchFamily="34" charset="0"/>
                <a:ea typeface="微软雅黑" pitchFamily="34" charset="-122"/>
              </a:rPr>
              <a:t>数据挖掘对象与属性类型</a:t>
            </a:r>
            <a:endParaRPr lang="en-US" altLang="zh-CN" sz="3600" dirty="0">
              <a:latin typeface="Impact" pitchFamily="34" charset="0"/>
              <a:ea typeface="微软雅黑" pitchFamily="34" charset="-122"/>
            </a:endParaRPr>
          </a:p>
        </p:txBody>
      </p:sp>
      <p:sp>
        <p:nvSpPr>
          <p:cNvPr id="3" name="TextBox 10">
            <a:extLst>
              <a:ext uri="{FF2B5EF4-FFF2-40B4-BE49-F238E27FC236}">
                <a16:creationId xmlns:a16="http://schemas.microsoft.com/office/drawing/2014/main" id="{B4A30845-B19D-0147-5FBC-F76691D00045}"/>
              </a:ext>
            </a:extLst>
          </p:cNvPr>
          <p:cNvSpPr txBox="1">
            <a:spLocks noChangeArrowheads="1"/>
          </p:cNvSpPr>
          <p:nvPr/>
        </p:nvSpPr>
        <p:spPr bwMode="auto">
          <a:xfrm>
            <a:off x="3002507" y="2745738"/>
            <a:ext cx="496129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02    </a:t>
            </a:r>
            <a:r>
              <a:rPr lang="zh-CN" altLang="en-US" sz="3600" dirty="0">
                <a:solidFill>
                  <a:schemeClr val="bg1"/>
                </a:solidFill>
                <a:latin typeface="Impact" pitchFamily="34" charset="0"/>
                <a:ea typeface="微软雅黑" pitchFamily="34" charset="-122"/>
              </a:rPr>
              <a:t>数据的基本统计描述</a:t>
            </a:r>
          </a:p>
        </p:txBody>
      </p:sp>
      <p:sp>
        <p:nvSpPr>
          <p:cNvPr id="4" name="TextBox 11">
            <a:extLst>
              <a:ext uri="{FF2B5EF4-FFF2-40B4-BE49-F238E27FC236}">
                <a16:creationId xmlns:a16="http://schemas.microsoft.com/office/drawing/2014/main" id="{B6D72D50-EF66-8CB5-7605-1745DAB3A1DC}"/>
              </a:ext>
            </a:extLst>
          </p:cNvPr>
          <p:cNvSpPr txBox="1">
            <a:spLocks noChangeArrowheads="1"/>
          </p:cNvSpPr>
          <p:nvPr/>
        </p:nvSpPr>
        <p:spPr bwMode="auto">
          <a:xfrm>
            <a:off x="3002507" y="3559060"/>
            <a:ext cx="312745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数据可视化</a:t>
            </a:r>
          </a:p>
        </p:txBody>
      </p:sp>
      <p:sp>
        <p:nvSpPr>
          <p:cNvPr id="5" name="TextBox 10">
            <a:extLst>
              <a:ext uri="{FF2B5EF4-FFF2-40B4-BE49-F238E27FC236}">
                <a16:creationId xmlns:a16="http://schemas.microsoft.com/office/drawing/2014/main" id="{185FB205-477F-A859-E7EC-9BD4A61A1DA8}"/>
              </a:ext>
            </a:extLst>
          </p:cNvPr>
          <p:cNvSpPr txBox="1">
            <a:spLocks noChangeArrowheads="1"/>
          </p:cNvSpPr>
          <p:nvPr/>
        </p:nvSpPr>
        <p:spPr bwMode="auto">
          <a:xfrm>
            <a:off x="3002507" y="4372382"/>
            <a:ext cx="634468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04    </a:t>
            </a:r>
            <a:r>
              <a:rPr lang="zh-CN" altLang="en-US" sz="3600" dirty="0">
                <a:latin typeface="Impact" pitchFamily="34" charset="0"/>
                <a:ea typeface="微软雅黑" pitchFamily="34" charset="-122"/>
              </a:rPr>
              <a:t>度量数据的相似性和相异性</a:t>
            </a:r>
          </a:p>
        </p:txBody>
      </p:sp>
    </p:spTree>
    <p:extLst>
      <p:ext uri="{BB962C8B-B14F-4D97-AF65-F5344CB8AC3E}">
        <p14:creationId xmlns:p14="http://schemas.microsoft.com/office/powerpoint/2010/main" val="3803679669"/>
      </p:ext>
    </p:extLst>
  </p:cSld>
  <p:clrMapOvr>
    <a:masterClrMapping/>
  </p:clrMapOvr>
  <p:transition advTm="8005"/>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数据的基本统计描述</a:t>
            </a:r>
          </a:p>
        </p:txBody>
      </p:sp>
      <p:sp>
        <p:nvSpPr>
          <p:cNvPr id="2" name="内容占位符 1">
            <a:extLst>
              <a:ext uri="{FF2B5EF4-FFF2-40B4-BE49-F238E27FC236}">
                <a16:creationId xmlns:a16="http://schemas.microsoft.com/office/drawing/2014/main" id="{B6C76249-B3DE-BC4B-737F-7BAA5FF01CAE}"/>
              </a:ext>
            </a:extLst>
          </p:cNvPr>
          <p:cNvSpPr txBox="1">
            <a:spLocks/>
          </p:cNvSpPr>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动机</a:t>
            </a: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为了更好的理解数据：中心趋势、散布、变化等</a:t>
            </a: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数据分布特征</a:t>
            </a: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中位数、最大值、最小值、四分位数、离群点、方差等</a:t>
            </a: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数据可视化</a:t>
            </a: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图、饼图、线图等</a:t>
            </a: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分位数图、直方图、散点图等</a:t>
            </a:r>
            <a:endParaRPr kumimoji="0" lang="zh-CN" altLang="en-US" sz="2600" b="0" i="0" u="none" strike="noStrike" kern="0" cap="none" spc="0" normalizeH="0" baseline="0" noProof="0" dirty="0">
              <a:ln>
                <a:noFill/>
              </a:ln>
              <a:solidFill>
                <a:srgbClr val="000000"/>
              </a:solidFill>
              <a:effectLst/>
              <a:uLnTx/>
              <a:uFillTx/>
              <a:latin typeface="Arial"/>
              <a:ea typeface="SimSun" pitchFamily="2" charset="-122"/>
            </a:endParaRPr>
          </a:p>
        </p:txBody>
      </p:sp>
    </p:spTree>
    <p:extLst>
      <p:ext uri="{BB962C8B-B14F-4D97-AF65-F5344CB8AC3E}">
        <p14:creationId xmlns:p14="http://schemas.microsoft.com/office/powerpoint/2010/main" val="2180998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度量中心趋势</a:t>
            </a:r>
          </a:p>
        </p:txBody>
      </p:sp>
      <p:graphicFrame>
        <p:nvGraphicFramePr>
          <p:cNvPr id="4" name="Object 4">
            <a:extLst>
              <a:ext uri="{FF2B5EF4-FFF2-40B4-BE49-F238E27FC236}">
                <a16:creationId xmlns:a16="http://schemas.microsoft.com/office/drawing/2014/main" id="{A4B18055-3F84-7D8F-6188-788B4E796DC8}"/>
              </a:ext>
            </a:extLst>
          </p:cNvPr>
          <p:cNvGraphicFramePr>
            <a:graphicFrameLocks noChangeAspect="1"/>
          </p:cNvGraphicFramePr>
          <p:nvPr/>
        </p:nvGraphicFramePr>
        <p:xfrm>
          <a:off x="3143250" y="1428750"/>
          <a:ext cx="1527175" cy="738188"/>
        </p:xfrm>
        <a:graphic>
          <a:graphicData uri="http://schemas.openxmlformats.org/presentationml/2006/ole">
            <mc:AlternateContent xmlns:mc="http://schemas.openxmlformats.org/markup-compatibility/2006">
              <mc:Choice xmlns:v="urn:schemas-microsoft-com:vml" Requires="v">
                <p:oleObj r:id="rId2" imgW="711200" imgH="431800" progId="Equation.3">
                  <p:embed/>
                </p:oleObj>
              </mc:Choice>
              <mc:Fallback>
                <p:oleObj r:id="rId2" imgW="711200" imgH="431800" progId="Equation.3">
                  <p:embed/>
                  <p:pic>
                    <p:nvPicPr>
                      <p:cNvPr id="18436" name="Object 4">
                        <a:extLst>
                          <a:ext uri="{FF2B5EF4-FFF2-40B4-BE49-F238E27FC236}">
                            <a16:creationId xmlns:a16="http://schemas.microsoft.com/office/drawing/2014/main" id="{FA51B6B8-BA5C-00E8-1113-A6334BDAD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428750"/>
                        <a:ext cx="1527175" cy="738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a:extLst>
              <a:ext uri="{FF2B5EF4-FFF2-40B4-BE49-F238E27FC236}">
                <a16:creationId xmlns:a16="http://schemas.microsoft.com/office/drawing/2014/main" id="{C515F1F8-6908-4AE6-0E8E-F1E80571D536}"/>
              </a:ext>
            </a:extLst>
          </p:cNvPr>
          <p:cNvGraphicFramePr>
            <a:graphicFrameLocks noChangeAspect="1"/>
          </p:cNvGraphicFramePr>
          <p:nvPr/>
        </p:nvGraphicFramePr>
        <p:xfrm>
          <a:off x="4786313" y="1700213"/>
          <a:ext cx="1584325" cy="1189037"/>
        </p:xfrm>
        <a:graphic>
          <a:graphicData uri="http://schemas.openxmlformats.org/presentationml/2006/ole">
            <mc:AlternateContent xmlns:mc="http://schemas.openxmlformats.org/markup-compatibility/2006">
              <mc:Choice xmlns:v="urn:schemas-microsoft-com:vml" Requires="v">
                <p:oleObj r:id="rId4" imgW="749625" imgH="838564" progId="Equation.3">
                  <p:embed/>
                </p:oleObj>
              </mc:Choice>
              <mc:Fallback>
                <p:oleObj r:id="rId4" imgW="749625" imgH="838564" progId="Equation.3">
                  <p:embed/>
                  <p:pic>
                    <p:nvPicPr>
                      <p:cNvPr id="18437" name="Object 5">
                        <a:extLst>
                          <a:ext uri="{FF2B5EF4-FFF2-40B4-BE49-F238E27FC236}">
                            <a16:creationId xmlns:a16="http://schemas.microsoft.com/office/drawing/2014/main" id="{A929C68A-E580-CCC7-CA01-12E535FC26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313" y="1700213"/>
                        <a:ext cx="1584325" cy="1189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内容占位符 2">
            <a:extLst>
              <a:ext uri="{FF2B5EF4-FFF2-40B4-BE49-F238E27FC236}">
                <a16:creationId xmlns:a16="http://schemas.microsoft.com/office/drawing/2014/main" id="{EF3E6A97-1686-F58C-6A7F-FC85B85290DE}"/>
              </a:ext>
            </a:extLst>
          </p:cNvPr>
          <p:cNvSpPr txBox="1">
            <a:spLocks/>
          </p:cNvSpPr>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算术平均值</a:t>
            </a: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加权算术平均</a:t>
            </a:r>
            <a:endParaRPr kumimoji="0" lang="en-US" altLang="zh-CN" sz="3000" b="0" i="0" u="none" strike="noStrike" kern="0" cap="none" spc="0" normalizeH="0" baseline="0" noProof="0">
              <a:ln>
                <a:noFill/>
              </a:ln>
              <a:solidFill>
                <a:srgbClr val="000000"/>
              </a:solidFill>
              <a:effectLst/>
              <a:uLnTx/>
              <a:uFillTx/>
              <a:latin typeface="Arial"/>
              <a:ea typeface="SimSun" pitchFamily="2" charset="-122"/>
              <a:cs typeface="+mn-cs"/>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800" b="0" i="0" u="none" strike="noStrike" kern="0" cap="none" spc="0" normalizeH="0" baseline="0" noProof="0">
                <a:ln>
                  <a:noFill/>
                </a:ln>
                <a:solidFill>
                  <a:srgbClr val="000000"/>
                </a:solidFill>
                <a:effectLst/>
                <a:uLnTx/>
                <a:uFillTx/>
                <a:latin typeface="Arial"/>
                <a:ea typeface="SimSun" pitchFamily="2" charset="-122"/>
                <a:cs typeface="+mn-cs"/>
              </a:rPr>
              <a:t>截尾均值（</a:t>
            </a:r>
            <a:r>
              <a:rPr kumimoji="0" lang="en-US" altLang="zh-CN" sz="2800" b="0" i="0" u="none" strike="noStrike" kern="0" cap="none" spc="0" normalizeH="0" baseline="0" noProof="0">
                <a:ln>
                  <a:noFill/>
                </a:ln>
                <a:solidFill>
                  <a:srgbClr val="000000"/>
                </a:solidFill>
                <a:effectLst/>
                <a:uLnTx/>
                <a:uFillTx/>
                <a:latin typeface="Arial"/>
                <a:ea typeface="SimSun" pitchFamily="2" charset="-122"/>
                <a:cs typeface="+mn-cs"/>
              </a:rPr>
              <a:t>trimmed mean</a:t>
            </a:r>
            <a:r>
              <a:rPr kumimoji="0" lang="zh-CN" altLang="en-US" sz="2800" b="0" i="0" u="none" strike="noStrike" kern="0" cap="none" spc="0" normalizeH="0" baseline="0" noProof="0">
                <a:ln>
                  <a:noFill/>
                </a:ln>
                <a:solidFill>
                  <a:srgbClr val="000000"/>
                </a:solidFill>
                <a:effectLst/>
                <a:uLnTx/>
                <a:uFillTx/>
                <a:latin typeface="Arial"/>
                <a:ea typeface="SimSun" pitchFamily="2" charset="-122"/>
                <a:cs typeface="+mn-cs"/>
              </a:rPr>
              <a:t>）：去掉高、低极端值得到的均值</a:t>
            </a:r>
            <a:endParaRPr kumimoji="0" lang="en-US" altLang="zh-CN" sz="2800" b="0" i="0" u="none" strike="noStrike" kern="0" cap="none" spc="0" normalizeH="0" baseline="0" noProof="0">
              <a:ln>
                <a:noFill/>
              </a:ln>
              <a:solidFill>
                <a:srgbClr val="000000"/>
              </a:solidFill>
              <a:effectLst/>
              <a:uLnTx/>
              <a:uFillTx/>
              <a:latin typeface="Arial"/>
              <a:ea typeface="SimSun" pitchFamily="2" charset="-122"/>
              <a:cs typeface="+mn-cs"/>
            </a:endParaRP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en-US" altLang="zh-CN" sz="2400" b="0" i="0" u="none" strike="noStrike" kern="0" cap="none" spc="0" normalizeH="0" baseline="0" noProof="0">
                <a:ln>
                  <a:noFill/>
                </a:ln>
                <a:solidFill>
                  <a:srgbClr val="000000"/>
                </a:solidFill>
                <a:effectLst/>
                <a:uLnTx/>
                <a:uFillTx/>
                <a:latin typeface="Arial"/>
                <a:ea typeface="SimSun" pitchFamily="2" charset="-122"/>
              </a:rPr>
              <a:t>e.g. </a:t>
            </a: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计算平均工资时，可以截掉上下各</a:t>
            </a:r>
            <a:r>
              <a:rPr kumimoji="0" lang="en-US" altLang="zh-CN" sz="2400" b="0" i="0" u="none" strike="noStrike" kern="0" cap="none" spc="0" normalizeH="0" baseline="0" noProof="0">
                <a:ln>
                  <a:noFill/>
                </a:ln>
                <a:solidFill>
                  <a:srgbClr val="000000"/>
                </a:solidFill>
                <a:effectLst/>
                <a:uLnTx/>
                <a:uFillTx/>
                <a:latin typeface="Arial"/>
                <a:ea typeface="SimSun" pitchFamily="2" charset="-122"/>
              </a:rPr>
              <a:t>2</a:t>
            </a: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％的值后计算均值，以抵消少数极端值的影响</a:t>
            </a:r>
            <a:endParaRPr kumimoji="0" lang="en-US" altLang="zh-CN" sz="2400" b="0" i="0" u="none" strike="noStrike" kern="0" cap="none" spc="0" normalizeH="0" baseline="0" noProof="0">
              <a:ln>
                <a:noFill/>
              </a:ln>
              <a:solidFill>
                <a:srgbClr val="000000"/>
              </a:solidFill>
              <a:effectLst/>
              <a:uLnTx/>
              <a:uFillTx/>
              <a:latin typeface="Arial"/>
              <a:ea typeface="SimSun" pitchFamily="2" charset="-122"/>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800" b="0" i="0" u="none" strike="noStrike" kern="0" cap="none" spc="0" normalizeH="0" baseline="0" noProof="0">
                <a:ln>
                  <a:noFill/>
                </a:ln>
                <a:solidFill>
                  <a:srgbClr val="000000"/>
                </a:solidFill>
                <a:effectLst/>
                <a:uLnTx/>
                <a:uFillTx/>
                <a:latin typeface="Arial"/>
                <a:ea typeface="SimSun" pitchFamily="2" charset="-122"/>
                <a:cs typeface="+mn-cs"/>
              </a:rPr>
              <a:t>中位数</a:t>
            </a:r>
            <a:r>
              <a:rPr kumimoji="0" lang="en-US" altLang="zh-CN" sz="2800" b="0" i="0" u="none" strike="noStrike" kern="0" cap="none" spc="0" normalizeH="0" baseline="0" noProof="0">
                <a:ln>
                  <a:noFill/>
                </a:ln>
                <a:solidFill>
                  <a:srgbClr val="000000"/>
                </a:solidFill>
                <a:effectLst/>
                <a:uLnTx/>
                <a:uFillTx/>
                <a:latin typeface="Arial"/>
                <a:ea typeface="SimSun" pitchFamily="2" charset="-122"/>
                <a:cs typeface="+mn-cs"/>
              </a:rPr>
              <a:t>(median)</a:t>
            </a:r>
            <a:r>
              <a:rPr kumimoji="0" lang="zh-CN" altLang="en-US" sz="2800" b="0" i="0" u="none" strike="noStrike" kern="0" cap="none" spc="0" normalizeH="0" baseline="0" noProof="0">
                <a:ln>
                  <a:noFill/>
                </a:ln>
                <a:solidFill>
                  <a:srgbClr val="000000"/>
                </a:solidFill>
                <a:effectLst/>
                <a:uLnTx/>
                <a:uFillTx/>
                <a:latin typeface="Arial"/>
                <a:ea typeface="SimSun" pitchFamily="2" charset="-122"/>
                <a:cs typeface="+mn-cs"/>
              </a:rPr>
              <a:t>：有序集的中间值或者中间两个值平均，是将数据较高一半与较低一半分开的值</a:t>
            </a:r>
            <a:endParaRPr kumimoji="0" lang="en-US" altLang="zh-CN" sz="2800" b="0" i="0" u="none" strike="noStrike" kern="0" cap="none" spc="0" normalizeH="0" baseline="0" noProof="0">
              <a:ln>
                <a:noFill/>
              </a:ln>
              <a:solidFill>
                <a:srgbClr val="000000"/>
              </a:solidFill>
              <a:effectLst/>
              <a:uLnTx/>
              <a:uFillTx/>
              <a:latin typeface="Arial"/>
              <a:ea typeface="SimSun" pitchFamily="2" charset="-122"/>
              <a:cs typeface="+mn-cs"/>
            </a:endParaRP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整体度量；但是可以通过插值法计算近似值</a:t>
            </a:r>
            <a:endParaRPr kumimoji="0" lang="en-US" altLang="zh-CN" sz="2400" b="0" i="0" u="none" strike="noStrike" kern="0" cap="none" spc="0" normalizeH="0" baseline="0" noProof="0">
              <a:ln>
                <a:noFill/>
              </a:ln>
              <a:solidFill>
                <a:srgbClr val="000000"/>
              </a:solidFill>
              <a:effectLst/>
              <a:uLnTx/>
              <a:uFillTx/>
              <a:latin typeface="Arial"/>
              <a:ea typeface="SimSun" pitchFamily="2" charset="-122"/>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endParaRPr kumimoji="0" lang="zh-CN" altLang="en-US" sz="2800" b="0" i="0" u="none" strike="noStrike" kern="0" cap="none" spc="0" normalizeH="0" baseline="0" noProof="0" dirty="0">
              <a:ln>
                <a:noFill/>
              </a:ln>
              <a:solidFill>
                <a:srgbClr val="000000"/>
              </a:solidFill>
              <a:effectLst/>
              <a:uLnTx/>
              <a:uFillTx/>
              <a:latin typeface="Arial"/>
              <a:ea typeface="SimSun" pitchFamily="2" charset="-122"/>
              <a:cs typeface="+mn-cs"/>
            </a:endParaRPr>
          </a:p>
        </p:txBody>
      </p:sp>
      <p:graphicFrame>
        <p:nvGraphicFramePr>
          <p:cNvPr id="7" name="Object 4">
            <a:extLst>
              <a:ext uri="{FF2B5EF4-FFF2-40B4-BE49-F238E27FC236}">
                <a16:creationId xmlns:a16="http://schemas.microsoft.com/office/drawing/2014/main" id="{5DE99B99-3A03-539C-B91E-B438C233E28E}"/>
              </a:ext>
            </a:extLst>
          </p:cNvPr>
          <p:cNvGraphicFramePr>
            <a:graphicFrameLocks noChangeAspect="1"/>
          </p:cNvGraphicFramePr>
          <p:nvPr/>
        </p:nvGraphicFramePr>
        <p:xfrm>
          <a:off x="2690813" y="5805488"/>
          <a:ext cx="4476750" cy="774700"/>
        </p:xfrm>
        <a:graphic>
          <a:graphicData uri="http://schemas.openxmlformats.org/presentationml/2006/ole">
            <mc:AlternateContent xmlns:mc="http://schemas.openxmlformats.org/markup-compatibility/2006">
              <mc:Choice xmlns:v="urn:schemas-microsoft-com:vml" Requires="v">
                <p:oleObj r:id="rId6" imgW="2768600" imgH="469900" progId="Equation.3">
                  <p:embed/>
                </p:oleObj>
              </mc:Choice>
              <mc:Fallback>
                <p:oleObj r:id="rId6" imgW="2768600" imgH="469900" progId="Equation.3">
                  <p:embed/>
                  <p:pic>
                    <p:nvPicPr>
                      <p:cNvPr id="18438" name="Object 4">
                        <a:extLst>
                          <a:ext uri="{FF2B5EF4-FFF2-40B4-BE49-F238E27FC236}">
                            <a16:creationId xmlns:a16="http://schemas.microsoft.com/office/drawing/2014/main" id="{A16FDBE7-E90B-1980-B448-CF756AA595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0813" y="5805488"/>
                        <a:ext cx="4476750"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59698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度量中心趋势</a:t>
            </a:r>
          </a:p>
        </p:txBody>
      </p:sp>
      <p:sp>
        <p:nvSpPr>
          <p:cNvPr id="2" name="内容占位符 2">
            <a:extLst>
              <a:ext uri="{FF2B5EF4-FFF2-40B4-BE49-F238E27FC236}">
                <a16:creationId xmlns:a16="http://schemas.microsoft.com/office/drawing/2014/main" id="{FAE9DE43-989B-2B01-D036-2841697A72D6}"/>
              </a:ext>
            </a:extLst>
          </p:cNvPr>
          <p:cNvSpPr txBox="1">
            <a:spLocks/>
          </p:cNvSpPr>
          <p:nvPr/>
        </p:nvSpPr>
        <p:spPr bwMode="auto">
          <a:xfrm>
            <a:off x="457200" y="1600200"/>
            <a:ext cx="9192986"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dirty="0">
                <a:ln>
                  <a:noFill/>
                </a:ln>
                <a:solidFill>
                  <a:srgbClr val="000000"/>
                </a:solidFill>
                <a:effectLst/>
                <a:uLnTx/>
                <a:uFillTx/>
                <a:latin typeface="Arial"/>
                <a:ea typeface="SimSun" pitchFamily="2" charset="-122"/>
                <a:cs typeface="+mn-cs"/>
              </a:rPr>
              <a:t>众数（</a:t>
            </a:r>
            <a:r>
              <a:rPr kumimoji="0" lang="en-US" altLang="zh-CN" sz="3000" b="0" i="0" u="none" strike="noStrike" kern="0" cap="none" spc="0" normalizeH="0" baseline="0" noProof="0" dirty="0">
                <a:ln>
                  <a:noFill/>
                </a:ln>
                <a:solidFill>
                  <a:srgbClr val="000000"/>
                </a:solidFill>
                <a:effectLst/>
                <a:uLnTx/>
                <a:uFillTx/>
                <a:latin typeface="Arial"/>
                <a:ea typeface="SimSun" pitchFamily="2" charset="-122"/>
                <a:cs typeface="+mn-cs"/>
              </a:rPr>
              <a:t>Mode</a:t>
            </a:r>
            <a:r>
              <a:rPr kumimoji="0" lang="zh-CN" altLang="en-US" sz="3000" b="0" i="0" u="none" strike="noStrike" kern="0" cap="none" spc="0" normalizeH="0" baseline="0" noProof="0" dirty="0">
                <a:ln>
                  <a:noFill/>
                </a:ln>
                <a:solidFill>
                  <a:srgbClr val="000000"/>
                </a:solidFill>
                <a:effectLst/>
                <a:uLnTx/>
                <a:uFillTx/>
                <a:latin typeface="Arial"/>
                <a:ea typeface="SimSun" pitchFamily="2" charset="-122"/>
                <a:cs typeface="+mn-cs"/>
              </a:rPr>
              <a:t>，也叫</a:t>
            </a:r>
            <a:r>
              <a:rPr kumimoji="0" lang="zh-CN" altLang="en-US" sz="3000" b="1" i="0" u="none" strike="noStrike" kern="0" cap="none" spc="0" normalizeH="0" baseline="0" noProof="0" dirty="0">
                <a:ln>
                  <a:noFill/>
                </a:ln>
                <a:solidFill>
                  <a:srgbClr val="000000"/>
                </a:solidFill>
                <a:effectLst/>
                <a:uLnTx/>
                <a:uFillTx/>
                <a:latin typeface="Arial"/>
                <a:ea typeface="SimSun" pitchFamily="2" charset="-122"/>
                <a:cs typeface="+mn-cs"/>
              </a:rPr>
              <a:t>模</a:t>
            </a:r>
            <a:r>
              <a:rPr kumimoji="0" lang="zh-CN" altLang="en-US" sz="3000" b="0" i="0" u="none" strike="noStrike" kern="0" cap="none" spc="0" normalizeH="0" baseline="0" noProof="0" dirty="0">
                <a:ln>
                  <a:noFill/>
                </a:ln>
                <a:solidFill>
                  <a:srgbClr val="000000"/>
                </a:solidFill>
                <a:effectLst/>
                <a:uLnTx/>
                <a:uFillTx/>
                <a:latin typeface="Arial"/>
                <a:ea typeface="SimSun" pitchFamily="2" charset="-122"/>
                <a:cs typeface="+mn-cs"/>
              </a:rPr>
              <a:t>）：集合中出现频率最高的值</a:t>
            </a:r>
            <a:endParaRPr kumimoji="0" lang="en-US" altLang="zh-CN" sz="3000" b="0" i="0" u="none" strike="noStrike" kern="0" cap="none" spc="0" normalizeH="0" baseline="0" noProof="0" dirty="0">
              <a:ln>
                <a:noFill/>
              </a:ln>
              <a:solidFill>
                <a:srgbClr val="000000"/>
              </a:solidFill>
              <a:effectLst/>
              <a:uLnTx/>
              <a:uFillTx/>
              <a:latin typeface="Arial"/>
              <a:ea typeface="SimSun" pitchFamily="2" charset="-122"/>
              <a:cs typeface="+mn-cs"/>
            </a:endParaRP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dirty="0">
                <a:ln>
                  <a:noFill/>
                </a:ln>
                <a:solidFill>
                  <a:srgbClr val="000000"/>
                </a:solidFill>
                <a:effectLst/>
                <a:uLnTx/>
                <a:uFillTx/>
                <a:latin typeface="Arial"/>
                <a:ea typeface="SimSun" pitchFamily="2" charset="-122"/>
              </a:rPr>
              <a:t>单峰的（</a:t>
            </a:r>
            <a:r>
              <a:rPr kumimoji="0" lang="en-US" altLang="zh-CN" sz="2600" b="0" i="0" u="none" strike="noStrike" kern="0" cap="none" spc="0" normalizeH="0" baseline="0" noProof="0" dirty="0">
                <a:ln>
                  <a:noFill/>
                </a:ln>
                <a:solidFill>
                  <a:srgbClr val="000000"/>
                </a:solidFill>
                <a:effectLst/>
                <a:uLnTx/>
                <a:uFillTx/>
                <a:latin typeface="Arial"/>
                <a:ea typeface="SimSun" pitchFamily="2" charset="-122"/>
              </a:rPr>
              <a:t>unimodal</a:t>
            </a:r>
            <a:r>
              <a:rPr kumimoji="0" lang="zh-CN" altLang="en-US" sz="2600" b="0" i="0" u="none" strike="noStrike" kern="0" cap="none" spc="0" normalizeH="0" baseline="0" noProof="0" dirty="0">
                <a:ln>
                  <a:noFill/>
                </a:ln>
                <a:solidFill>
                  <a:srgbClr val="000000"/>
                </a:solidFill>
                <a:effectLst/>
                <a:uLnTx/>
                <a:uFillTx/>
                <a:latin typeface="Arial"/>
                <a:ea typeface="SimSun" pitchFamily="2" charset="-122"/>
              </a:rPr>
              <a:t>，也叫单模态）、双峰的（</a:t>
            </a:r>
            <a:r>
              <a:rPr kumimoji="0" lang="en-US" altLang="zh-CN" sz="2600" b="0" i="0" u="none" strike="noStrike" kern="0" cap="none" spc="0" normalizeH="0" baseline="0" noProof="0" dirty="0">
                <a:ln>
                  <a:noFill/>
                </a:ln>
                <a:solidFill>
                  <a:srgbClr val="000000"/>
                </a:solidFill>
                <a:effectLst/>
                <a:uLnTx/>
                <a:uFillTx/>
                <a:latin typeface="Arial"/>
                <a:ea typeface="SimSun" pitchFamily="2" charset="-122"/>
              </a:rPr>
              <a:t>bimodal</a:t>
            </a:r>
            <a:r>
              <a:rPr kumimoji="0" lang="zh-CN" altLang="en-US" sz="2600" b="0" i="0" u="none" strike="noStrike" kern="0" cap="none" spc="0" normalizeH="0" baseline="0" noProof="0" dirty="0">
                <a:ln>
                  <a:noFill/>
                </a:ln>
                <a:solidFill>
                  <a:srgbClr val="000000"/>
                </a:solidFill>
                <a:effectLst/>
                <a:uLnTx/>
                <a:uFillTx/>
                <a:latin typeface="Arial"/>
                <a:ea typeface="SimSun" pitchFamily="2" charset="-122"/>
              </a:rPr>
              <a:t>）、三峰的（</a:t>
            </a:r>
            <a:r>
              <a:rPr kumimoji="0" lang="en-US" altLang="zh-CN" sz="2600" b="0" i="0" u="none" strike="noStrike" kern="0" cap="none" spc="0" normalizeH="0" baseline="0" noProof="0" dirty="0">
                <a:ln>
                  <a:noFill/>
                </a:ln>
                <a:solidFill>
                  <a:srgbClr val="000000"/>
                </a:solidFill>
                <a:effectLst/>
                <a:uLnTx/>
                <a:uFillTx/>
                <a:latin typeface="Arial"/>
                <a:ea typeface="SimSun" pitchFamily="2" charset="-122"/>
              </a:rPr>
              <a:t>trimodal</a:t>
            </a:r>
            <a:r>
              <a:rPr kumimoji="0" lang="zh-CN" altLang="en-US" sz="2600" b="0" i="0" u="none" strike="noStrike" kern="0" cap="none" spc="0" normalizeH="0" baseline="0" noProof="0" dirty="0">
                <a:ln>
                  <a:noFill/>
                </a:ln>
                <a:solidFill>
                  <a:srgbClr val="000000"/>
                </a:solidFill>
                <a:effectLst/>
                <a:uLnTx/>
                <a:uFillTx/>
                <a:latin typeface="Arial"/>
                <a:ea typeface="SimSun" pitchFamily="2" charset="-122"/>
              </a:rPr>
              <a:t>）；多峰的（</a:t>
            </a:r>
            <a:r>
              <a:rPr kumimoji="0" lang="en-US" altLang="zh-CN" sz="2600" b="0" i="0" u="none" strike="noStrike" kern="0" cap="none" spc="0" normalizeH="0" baseline="0" noProof="0" dirty="0">
                <a:ln>
                  <a:noFill/>
                </a:ln>
                <a:solidFill>
                  <a:srgbClr val="000000"/>
                </a:solidFill>
                <a:effectLst/>
                <a:uLnTx/>
                <a:uFillTx/>
                <a:latin typeface="Arial"/>
                <a:ea typeface="SimSun" pitchFamily="2" charset="-122"/>
              </a:rPr>
              <a:t>multimodal</a:t>
            </a:r>
            <a:r>
              <a:rPr kumimoji="0" lang="zh-CN" altLang="en-US" sz="2600" b="0" i="0" u="none" strike="noStrike" kern="0" cap="none" spc="0" normalizeH="0" baseline="0" noProof="0" dirty="0">
                <a:ln>
                  <a:noFill/>
                </a:ln>
                <a:solidFill>
                  <a:srgbClr val="000000"/>
                </a:solidFill>
                <a:effectLst/>
                <a:uLnTx/>
                <a:uFillTx/>
                <a:latin typeface="Arial"/>
                <a:ea typeface="SimSun" pitchFamily="2" charset="-122"/>
              </a:rPr>
              <a:t>）</a:t>
            </a: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dirty="0">
                <a:ln>
                  <a:noFill/>
                </a:ln>
                <a:solidFill>
                  <a:srgbClr val="000000"/>
                </a:solidFill>
                <a:effectLst/>
                <a:uLnTx/>
                <a:uFillTx/>
                <a:latin typeface="Arial"/>
                <a:ea typeface="SimSun" pitchFamily="2" charset="-122"/>
              </a:rPr>
              <a:t>对于适度倾斜（非对称的）的单峰频率曲线，可以使用以下经验公式计算众数</a:t>
            </a:r>
            <a:endParaRPr kumimoji="0" lang="en-US" altLang="zh-CN" sz="2600" b="0" i="0" u="none" strike="noStrike" kern="0" cap="none" spc="0" normalizeH="0" baseline="0" noProof="0" dirty="0">
              <a:ln>
                <a:noFill/>
              </a:ln>
              <a:solidFill>
                <a:srgbClr val="000000"/>
              </a:solidFill>
              <a:effectLst/>
              <a:uLnTx/>
              <a:uFillTx/>
              <a:latin typeface="Arial"/>
              <a:ea typeface="SimSun" pitchFamily="2" charset="-122"/>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endParaRPr kumimoji="0" lang="zh-CN" altLang="en-US" sz="3000" b="0" i="0" u="none" strike="noStrike" kern="0" cap="none" spc="0" normalizeH="0" baseline="0" noProof="0" dirty="0">
              <a:ln>
                <a:noFill/>
              </a:ln>
              <a:solidFill>
                <a:srgbClr val="000000"/>
              </a:solidFill>
              <a:effectLst/>
              <a:uLnTx/>
              <a:uFillTx/>
              <a:latin typeface="Arial"/>
              <a:ea typeface="SimSun" pitchFamily="2" charset="-122"/>
              <a:cs typeface="+mn-cs"/>
            </a:endParaRPr>
          </a:p>
        </p:txBody>
      </p:sp>
    </p:spTree>
    <p:extLst>
      <p:ext uri="{BB962C8B-B14F-4D97-AF65-F5344CB8AC3E}">
        <p14:creationId xmlns:p14="http://schemas.microsoft.com/office/powerpoint/2010/main" val="390824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度量中心趋势</a:t>
            </a:r>
          </a:p>
        </p:txBody>
      </p:sp>
      <p:sp>
        <p:nvSpPr>
          <p:cNvPr id="3" name="内容占位符 2">
            <a:extLst>
              <a:ext uri="{FF2B5EF4-FFF2-40B4-BE49-F238E27FC236}">
                <a16:creationId xmlns:a16="http://schemas.microsoft.com/office/drawing/2014/main" id="{F16B2265-FE85-4BA6-0C5A-A82C99A8562B}"/>
              </a:ext>
            </a:extLst>
          </p:cNvPr>
          <p:cNvSpPr txBox="1">
            <a:spLocks/>
          </p:cNvSpPr>
          <p:nvPr/>
        </p:nvSpPr>
        <p:spPr bwMode="auto">
          <a:xfrm>
            <a:off x="457200" y="1600200"/>
            <a:ext cx="4114800"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400" b="0" i="0" u="none" strike="noStrike" kern="0" cap="none" spc="0" normalizeH="0" baseline="0" noProof="0">
                <a:ln>
                  <a:noFill/>
                </a:ln>
                <a:solidFill>
                  <a:srgbClr val="000000"/>
                </a:solidFill>
                <a:effectLst/>
                <a:uLnTx/>
                <a:uFillTx/>
                <a:latin typeface="Arial"/>
                <a:ea typeface="SimSun" pitchFamily="2" charset="-122"/>
                <a:cs typeface="+mn-cs"/>
              </a:rPr>
              <a:t>中位数、平均值、众数与对称数据、正倾斜数据、负倾斜数据</a:t>
            </a:r>
            <a:endParaRPr kumimoji="0" lang="en-US" altLang="zh-CN" sz="2400" b="0" i="0" u="none" strike="noStrike" kern="0" cap="none" spc="0" normalizeH="0" baseline="0" noProof="0" dirty="0">
              <a:ln>
                <a:noFill/>
              </a:ln>
              <a:solidFill>
                <a:srgbClr val="000000"/>
              </a:solidFill>
              <a:effectLst/>
              <a:uLnTx/>
              <a:uFillTx/>
              <a:latin typeface="Arial"/>
              <a:ea typeface="SimSun" pitchFamily="2" charset="-122"/>
              <a:cs typeface="+mn-cs"/>
            </a:endParaRPr>
          </a:p>
        </p:txBody>
      </p:sp>
      <p:sp>
        <p:nvSpPr>
          <p:cNvPr id="4" name="Date Placeholder 5">
            <a:extLst>
              <a:ext uri="{FF2B5EF4-FFF2-40B4-BE49-F238E27FC236}">
                <a16:creationId xmlns:a16="http://schemas.microsoft.com/office/drawing/2014/main" id="{C13CC2FF-DA70-8DEC-82C5-FCEEFC74F8DD}"/>
              </a:ext>
            </a:extLst>
          </p:cNvPr>
          <p:cNvSpPr txBox="1">
            <a:spLocks/>
          </p:cNvSpPr>
          <p:nvPr/>
        </p:nvSpPr>
        <p:spPr bwMode="auto">
          <a:xfrm>
            <a:off x="152400" y="6477000"/>
            <a:ext cx="19050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zh-CN"/>
            </a:defPPr>
            <a:lvl1pPr algn="l" rtl="0" eaLnBrk="0" fontAlgn="base" hangingPunct="0">
              <a:spcBef>
                <a:spcPct val="0"/>
              </a:spcBef>
              <a:spcAft>
                <a:spcPct val="0"/>
              </a:spcAft>
              <a:defRPr sz="1200" kern="1200">
                <a:solidFill>
                  <a:schemeClr val="tx1"/>
                </a:solidFill>
                <a:latin typeface="Arial" panose="020B0604020202020204" pitchFamily="34" charset="0"/>
                <a:ea typeface="SimSun" panose="02010600030101010101" pitchFamily="2" charset="-122"/>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9pPr>
          </a:lstStyle>
          <a:p>
            <a:pPr eaLnBrk="1" hangingPunct="1"/>
            <a:fld id="{22FBA947-7651-45E1-ADC5-B6D9E0098B91}" type="datetime4">
              <a:rPr lang="en-US" altLang="zh-CN" smtClean="0">
                <a:solidFill>
                  <a:srgbClr val="000000"/>
                </a:solidFill>
                <a:latin typeface="Tahoma" panose="020B0604030504040204" pitchFamily="34" charset="0"/>
              </a:rPr>
              <a:pPr eaLnBrk="1" hangingPunct="1"/>
              <a:t>July 15, 2023</a:t>
            </a:fld>
            <a:endParaRPr lang="en-US" altLang="zh-CN">
              <a:solidFill>
                <a:srgbClr val="000000"/>
              </a:solidFill>
              <a:latin typeface="Tahoma" panose="020B0604030504040204" pitchFamily="34" charset="0"/>
            </a:endParaRPr>
          </a:p>
        </p:txBody>
      </p:sp>
      <p:sp>
        <p:nvSpPr>
          <p:cNvPr id="5" name="Footer Placeholder 6">
            <a:extLst>
              <a:ext uri="{FF2B5EF4-FFF2-40B4-BE49-F238E27FC236}">
                <a16:creationId xmlns:a16="http://schemas.microsoft.com/office/drawing/2014/main" id="{0A58F69F-7CED-169B-AC4A-1DB54CCD93DE}"/>
              </a:ext>
            </a:extLst>
          </p:cNvPr>
          <p:cNvSpPr txBox="1">
            <a:spLocks/>
          </p:cNvSpPr>
          <p:nvPr/>
        </p:nvSpPr>
        <p:spPr bwMode="auto">
          <a:xfrm>
            <a:off x="3124200" y="6477000"/>
            <a:ext cx="2895600" cy="381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zh-CN"/>
            </a:defPPr>
            <a:lvl1pPr algn="ctr" rtl="0" eaLnBrk="0" fontAlgn="base" hangingPunct="0">
              <a:spcBef>
                <a:spcPct val="0"/>
              </a:spcBef>
              <a:spcAft>
                <a:spcPct val="0"/>
              </a:spcAft>
              <a:defRPr sz="1200" kern="1200">
                <a:solidFill>
                  <a:schemeClr val="tx1"/>
                </a:solidFill>
                <a:latin typeface="Arial" panose="020B0604020202020204" pitchFamily="34" charset="0"/>
                <a:ea typeface="SimSun" panose="02010600030101010101" pitchFamily="2" charset="-122"/>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9pPr>
          </a:lstStyle>
          <a:p>
            <a:pPr eaLnBrk="1" hangingPunct="1"/>
            <a:r>
              <a:rPr lang="en-US" altLang="zh-CN">
                <a:solidFill>
                  <a:srgbClr val="000000"/>
                </a:solidFill>
                <a:latin typeface="Tahoma" panose="020B0604030504040204" pitchFamily="34" charset="0"/>
              </a:rPr>
              <a:t>Data Mining: Concepts and Techniques</a:t>
            </a:r>
          </a:p>
        </p:txBody>
      </p:sp>
      <p:sp>
        <p:nvSpPr>
          <p:cNvPr id="6" name="Slide Number Placeholder 7">
            <a:extLst>
              <a:ext uri="{FF2B5EF4-FFF2-40B4-BE49-F238E27FC236}">
                <a16:creationId xmlns:a16="http://schemas.microsoft.com/office/drawing/2014/main" id="{AC00918C-F076-3040-8780-878CE8CDE56D}"/>
              </a:ext>
            </a:extLst>
          </p:cNvPr>
          <p:cNvSpPr txBox="1">
            <a:spLocks/>
          </p:cNvSpPr>
          <p:nvPr/>
        </p:nvSpPr>
        <p:spPr bwMode="auto">
          <a:xfrm>
            <a:off x="6553200" y="6243638"/>
            <a:ext cx="2133600" cy="4572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zh-CN"/>
            </a:defPPr>
            <a:lvl1pPr algn="r" rtl="0" eaLnBrk="0" fontAlgn="base" hangingPunct="0">
              <a:spcBef>
                <a:spcPct val="0"/>
              </a:spcBef>
              <a:spcAft>
                <a:spcPct val="0"/>
              </a:spcAft>
              <a:defRPr sz="1200" kern="1200">
                <a:solidFill>
                  <a:schemeClr val="tx1"/>
                </a:solidFill>
                <a:latin typeface="Arial" panose="020B0604020202020204" pitchFamily="34" charset="0"/>
                <a:ea typeface="SimSun" panose="02010600030101010101" pitchFamily="2" charset="-122"/>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SimSun" panose="02010600030101010101" pitchFamily="2" charset="-122"/>
                <a:cs typeface="+mn-cs"/>
              </a:defRPr>
            </a:lvl9pPr>
          </a:lstStyle>
          <a:p>
            <a:pPr algn="l" eaLnBrk="1" hangingPunct="1"/>
            <a:fld id="{7D7B7E23-9E25-4E2A-A162-3A31B92BE3B1}" type="slidenum">
              <a:rPr lang="en-US" altLang="zh-CN" smtClean="0">
                <a:solidFill>
                  <a:srgbClr val="000000"/>
                </a:solidFill>
                <a:latin typeface="Tahoma" panose="020B0604030504040204" pitchFamily="34" charset="0"/>
              </a:rPr>
              <a:pPr algn="l" eaLnBrk="1" hangingPunct="1"/>
              <a:t>16</a:t>
            </a:fld>
            <a:endParaRPr lang="en-US" altLang="zh-CN">
              <a:solidFill>
                <a:srgbClr val="000000"/>
              </a:solidFill>
              <a:latin typeface="Tahoma" panose="020B0604030504040204" pitchFamily="34" charset="0"/>
            </a:endParaRPr>
          </a:p>
        </p:txBody>
      </p:sp>
      <p:pic>
        <p:nvPicPr>
          <p:cNvPr id="7" name="Picture 6" descr="rightskewed">
            <a:extLst>
              <a:ext uri="{FF2B5EF4-FFF2-40B4-BE49-F238E27FC236}">
                <a16:creationId xmlns:a16="http://schemas.microsoft.com/office/drawing/2014/main" id="{A343F45F-F3FA-5FAB-AFFD-84CCDB80D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819400"/>
            <a:ext cx="4800600"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leftskewed">
            <a:extLst>
              <a:ext uri="{FF2B5EF4-FFF2-40B4-BE49-F238E27FC236}">
                <a16:creationId xmlns:a16="http://schemas.microsoft.com/office/drawing/2014/main" id="{6A310693-9C3F-63F3-F6C9-9033C15A9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86100"/>
            <a:ext cx="48768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ha02skew1">
            <a:extLst>
              <a:ext uri="{FF2B5EF4-FFF2-40B4-BE49-F238E27FC236}">
                <a16:creationId xmlns:a16="http://schemas.microsoft.com/office/drawing/2014/main" id="{C9D3F040-A334-488A-2D6F-8377DB541F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38113"/>
            <a:ext cx="38100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1">
            <a:extLst>
              <a:ext uri="{FF2B5EF4-FFF2-40B4-BE49-F238E27FC236}">
                <a16:creationId xmlns:a16="http://schemas.microsoft.com/office/drawing/2014/main" id="{676C06B8-5757-6B94-B66D-0A28F3E446D2}"/>
              </a:ext>
            </a:extLst>
          </p:cNvPr>
          <p:cNvSpPr>
            <a:spLocks noChangeArrowheads="1"/>
          </p:cNvSpPr>
          <p:nvPr/>
        </p:nvSpPr>
        <p:spPr bwMode="auto">
          <a:xfrm>
            <a:off x="2362200" y="5181600"/>
            <a:ext cx="1981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342900" marR="0" lvl="0" indent="-342900" defTabSz="914400" eaLnBrk="1" fontAlgn="auto" latinLnBrk="0" hangingPunct="1">
              <a:lnSpc>
                <a:spcPct val="120000"/>
              </a:lnSpc>
              <a:spcBef>
                <a:spcPct val="20000"/>
              </a:spcBef>
              <a:spcAft>
                <a:spcPts val="0"/>
              </a:spcAft>
              <a:buClr>
                <a:srgbClr val="AFBF39"/>
              </a:buClr>
              <a:buSzPct val="60000"/>
              <a:buFont typeface="Wingdings" panose="05000000000000000000" pitchFamily="2" charset="2"/>
              <a:buNone/>
              <a:tabLst/>
              <a:defRPr/>
            </a:pPr>
            <a:r>
              <a:rPr kumimoji="0" lang="zh-CN" altLang="en-US" sz="1600" b="0" i="0" u="none" strike="noStrike" kern="0" cap="none" spc="0" normalizeH="0" baseline="0" noProof="0">
                <a:ln>
                  <a:noFill/>
                </a:ln>
                <a:solidFill>
                  <a:srgbClr val="006633"/>
                </a:solidFill>
                <a:effectLst/>
                <a:uLnTx/>
                <a:uFillTx/>
                <a:latin typeface="Arial" panose="020B0604020202020204" pitchFamily="34" charset="0"/>
                <a:ea typeface="SimSun" panose="02010600030101010101" pitchFamily="2" charset="-122"/>
              </a:rPr>
              <a:t>正倾斜数据</a:t>
            </a:r>
            <a:endParaRPr kumimoji="0" lang="en-US" altLang="zh-CN" sz="1600" b="0" i="0" u="none" strike="noStrike" kern="0" cap="none" spc="0" normalizeH="0" baseline="0" noProof="0">
              <a:ln>
                <a:noFill/>
              </a:ln>
              <a:solidFill>
                <a:srgbClr val="006633"/>
              </a:solidFill>
              <a:effectLst/>
              <a:uLnTx/>
              <a:uFillTx/>
              <a:latin typeface="Arial" panose="020B0604020202020204" pitchFamily="34" charset="0"/>
              <a:ea typeface="SimSun" panose="02010600030101010101" pitchFamily="2" charset="-122"/>
            </a:endParaRPr>
          </a:p>
        </p:txBody>
      </p:sp>
      <p:sp>
        <p:nvSpPr>
          <p:cNvPr id="11" name="Rectangle 12">
            <a:extLst>
              <a:ext uri="{FF2B5EF4-FFF2-40B4-BE49-F238E27FC236}">
                <a16:creationId xmlns:a16="http://schemas.microsoft.com/office/drawing/2014/main" id="{8D115C19-0C0A-ADAE-B3BC-126B58545E6A}"/>
              </a:ext>
            </a:extLst>
          </p:cNvPr>
          <p:cNvSpPr>
            <a:spLocks noChangeArrowheads="1"/>
          </p:cNvSpPr>
          <p:nvPr/>
        </p:nvSpPr>
        <p:spPr bwMode="auto">
          <a:xfrm>
            <a:off x="5257800" y="5181600"/>
            <a:ext cx="1981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342900" marR="0" lvl="0" indent="-342900" defTabSz="914400" eaLnBrk="1" fontAlgn="auto" latinLnBrk="0" hangingPunct="1">
              <a:lnSpc>
                <a:spcPct val="120000"/>
              </a:lnSpc>
              <a:spcBef>
                <a:spcPct val="20000"/>
              </a:spcBef>
              <a:spcAft>
                <a:spcPts val="0"/>
              </a:spcAft>
              <a:buClr>
                <a:srgbClr val="AFBF39"/>
              </a:buClr>
              <a:buSzPct val="60000"/>
              <a:buFont typeface="Wingdings" panose="05000000000000000000" pitchFamily="2" charset="2"/>
              <a:buNone/>
              <a:tabLst/>
              <a:defRPr/>
            </a:pPr>
            <a:r>
              <a:rPr kumimoji="0" lang="zh-CN" altLang="en-US" sz="1600" b="0" i="0" u="none" strike="noStrike" kern="0" cap="none" spc="0" normalizeH="0" baseline="0" noProof="0">
                <a:ln>
                  <a:noFill/>
                </a:ln>
                <a:solidFill>
                  <a:srgbClr val="006633"/>
                </a:solidFill>
                <a:effectLst/>
                <a:uLnTx/>
                <a:uFillTx/>
                <a:latin typeface="Arial" panose="020B0604020202020204" pitchFamily="34" charset="0"/>
                <a:ea typeface="SimSun" panose="02010600030101010101" pitchFamily="2" charset="-122"/>
              </a:rPr>
              <a:t>负倾斜数据</a:t>
            </a:r>
            <a:endParaRPr kumimoji="0" lang="en-US" altLang="zh-CN" sz="1600" b="0" i="0" u="none" strike="noStrike" kern="0" cap="none" spc="0" normalizeH="0" baseline="0" noProof="0">
              <a:ln>
                <a:noFill/>
              </a:ln>
              <a:solidFill>
                <a:srgbClr val="006633"/>
              </a:solidFill>
              <a:effectLst/>
              <a:uLnTx/>
              <a:uFillTx/>
              <a:latin typeface="Arial" panose="020B0604020202020204" pitchFamily="34" charset="0"/>
              <a:ea typeface="SimSun" panose="02010600030101010101" pitchFamily="2" charset="-122"/>
            </a:endParaRPr>
          </a:p>
        </p:txBody>
      </p:sp>
      <p:sp>
        <p:nvSpPr>
          <p:cNvPr id="12" name="Rectangle 13">
            <a:extLst>
              <a:ext uri="{FF2B5EF4-FFF2-40B4-BE49-F238E27FC236}">
                <a16:creationId xmlns:a16="http://schemas.microsoft.com/office/drawing/2014/main" id="{A68127F5-E4D8-061D-36FE-64178B5A56B3}"/>
              </a:ext>
            </a:extLst>
          </p:cNvPr>
          <p:cNvSpPr>
            <a:spLocks noChangeArrowheads="1"/>
          </p:cNvSpPr>
          <p:nvPr/>
        </p:nvSpPr>
        <p:spPr bwMode="auto">
          <a:xfrm>
            <a:off x="5638800" y="1304925"/>
            <a:ext cx="1981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342900" marR="0" lvl="0" indent="-342900" defTabSz="914400" eaLnBrk="1" fontAlgn="auto" latinLnBrk="0" hangingPunct="1">
              <a:lnSpc>
                <a:spcPct val="120000"/>
              </a:lnSpc>
              <a:spcBef>
                <a:spcPct val="20000"/>
              </a:spcBef>
              <a:spcAft>
                <a:spcPts val="0"/>
              </a:spcAft>
              <a:buClr>
                <a:srgbClr val="AFBF39"/>
              </a:buClr>
              <a:buSzPct val="60000"/>
              <a:buFont typeface="Wingdings" panose="05000000000000000000" pitchFamily="2" charset="2"/>
              <a:buNone/>
              <a:tabLst/>
              <a:defRPr/>
            </a:pPr>
            <a:r>
              <a:rPr kumimoji="0" lang="zh-CN" altLang="en-US" sz="1600" b="0" i="0" u="none" strike="noStrike" kern="0" cap="none" spc="0" normalizeH="0" baseline="0" noProof="0" dirty="0">
                <a:ln>
                  <a:noFill/>
                </a:ln>
                <a:solidFill>
                  <a:srgbClr val="006633"/>
                </a:solidFill>
                <a:effectLst/>
                <a:uLnTx/>
                <a:uFillTx/>
                <a:latin typeface="Arial" panose="020B0604020202020204" pitchFamily="34" charset="0"/>
                <a:ea typeface="SimSun" panose="02010600030101010101" pitchFamily="2" charset="-122"/>
              </a:rPr>
              <a:t>对称数据</a:t>
            </a:r>
            <a:endParaRPr kumimoji="0" lang="en-US" altLang="zh-CN" sz="1600" b="0" i="0" u="none" strike="noStrike" kern="0" cap="none" spc="0" normalizeH="0" baseline="0" noProof="0" dirty="0">
              <a:ln>
                <a:noFill/>
              </a:ln>
              <a:solidFill>
                <a:srgbClr val="006633"/>
              </a:solidFill>
              <a:effectLst/>
              <a:uLnTx/>
              <a:uFillTx/>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3986830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度量数据的离散度</a:t>
            </a:r>
          </a:p>
        </p:txBody>
      </p:sp>
      <p:sp>
        <p:nvSpPr>
          <p:cNvPr id="2" name="Rectangle 3">
            <a:extLst>
              <a:ext uri="{FF2B5EF4-FFF2-40B4-BE49-F238E27FC236}">
                <a16:creationId xmlns:a16="http://schemas.microsoft.com/office/drawing/2014/main" id="{12D640DD-CB31-3B78-630A-F904B660B50D}"/>
              </a:ext>
            </a:extLst>
          </p:cNvPr>
          <p:cNvSpPr txBox="1">
            <a:spLocks noChangeArrowheads="1"/>
          </p:cNvSpPr>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800" b="0" i="0" u="none" strike="noStrike" kern="0" cap="none" spc="0" normalizeH="0" baseline="0" noProof="0">
                <a:ln>
                  <a:noFill/>
                </a:ln>
                <a:solidFill>
                  <a:srgbClr val="000000"/>
                </a:solidFill>
                <a:effectLst/>
                <a:uLnTx/>
                <a:uFillTx/>
                <a:latin typeface="Arial"/>
                <a:ea typeface="SimSun" pitchFamily="2" charset="-122"/>
                <a:cs typeface="+mn-cs"/>
              </a:rPr>
              <a:t>最常用度量：极差、分位数、四分位数、百分位数、四分位数极差和标准差</a:t>
            </a: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极差（</a:t>
            </a:r>
            <a:r>
              <a:rPr kumimoji="0" lang="en-US" altLang="zh-CN" sz="2400" b="0" i="0" u="none" strike="noStrike" kern="0" cap="none" spc="0" normalizeH="0" baseline="0" noProof="0">
                <a:ln>
                  <a:noFill/>
                </a:ln>
                <a:solidFill>
                  <a:srgbClr val="000000"/>
                </a:solidFill>
                <a:effectLst/>
                <a:uLnTx/>
                <a:uFillTx/>
                <a:latin typeface="Arial"/>
                <a:ea typeface="SimSun" pitchFamily="2" charset="-122"/>
              </a:rPr>
              <a:t>range</a:t>
            </a: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）：数据集的最大值和最小值之差</a:t>
            </a:r>
            <a:endParaRPr kumimoji="0" lang="en-US" altLang="zh-CN" sz="24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百分位数</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(percentile)</a:t>
            </a: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：第</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k</a:t>
            </a: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个百分位数是具有如下性质的值</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x</a:t>
            </a: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k%</a:t>
            </a: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的数据项位于或低于</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x</a:t>
            </a:r>
          </a:p>
          <a:p>
            <a:pPr marL="1022350" marR="0" lvl="2" indent="-350838"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中位数就是第</a:t>
            </a:r>
            <a:r>
              <a:rPr kumimoji="0" lang="en-US" altLang="zh-CN" sz="2000" b="0" i="0" u="none" strike="noStrike" kern="0" cap="none" spc="0" normalizeH="0" baseline="0" noProof="0">
                <a:ln>
                  <a:noFill/>
                </a:ln>
                <a:solidFill>
                  <a:srgbClr val="000000"/>
                </a:solidFill>
                <a:effectLst/>
                <a:uLnTx/>
                <a:uFillTx/>
                <a:latin typeface="Arial"/>
                <a:ea typeface="SimSun" pitchFamily="2" charset="-122"/>
              </a:rPr>
              <a:t>50</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个百分位数</a:t>
            </a: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四分位数：</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Q</a:t>
            </a:r>
            <a:r>
              <a:rPr kumimoji="0" lang="en-US" altLang="zh-CN" sz="2400" b="0" i="1" u="none" strike="noStrike" kern="0" cap="none" spc="0" normalizeH="0" baseline="-25000" noProof="0">
                <a:ln>
                  <a:noFill/>
                </a:ln>
                <a:solidFill>
                  <a:srgbClr val="000000"/>
                </a:solidFill>
                <a:effectLst/>
                <a:uLnTx/>
                <a:uFillTx/>
                <a:latin typeface="Arial"/>
                <a:ea typeface="SimSun" pitchFamily="2" charset="-122"/>
              </a:rPr>
              <a:t>1</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 (25</a:t>
            </a:r>
            <a:r>
              <a:rPr kumimoji="0" lang="en-US" altLang="zh-CN" sz="2400" b="0" i="1" u="none" strike="noStrike" kern="0" cap="none" spc="0" normalizeH="0" baseline="30000" noProof="0">
                <a:ln>
                  <a:noFill/>
                </a:ln>
                <a:solidFill>
                  <a:srgbClr val="000000"/>
                </a:solidFill>
                <a:effectLst/>
                <a:uLnTx/>
                <a:uFillTx/>
                <a:latin typeface="Arial"/>
                <a:ea typeface="SimSun" pitchFamily="2" charset="-122"/>
              </a:rPr>
              <a:t>th</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 percentile), Q</a:t>
            </a:r>
            <a:r>
              <a:rPr kumimoji="0" lang="en-US" altLang="zh-CN" sz="2400" b="0" i="1" u="none" strike="noStrike" kern="0" cap="none" spc="0" normalizeH="0" baseline="-25000" noProof="0">
                <a:ln>
                  <a:noFill/>
                </a:ln>
                <a:solidFill>
                  <a:srgbClr val="000000"/>
                </a:solidFill>
                <a:effectLst/>
                <a:uLnTx/>
                <a:uFillTx/>
                <a:latin typeface="Arial"/>
                <a:ea typeface="SimSun" pitchFamily="2" charset="-122"/>
              </a:rPr>
              <a:t>3</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 (75</a:t>
            </a:r>
            <a:r>
              <a:rPr kumimoji="0" lang="en-US" altLang="zh-CN" sz="2400" b="0" i="1" u="none" strike="noStrike" kern="0" cap="none" spc="0" normalizeH="0" baseline="30000" noProof="0">
                <a:ln>
                  <a:noFill/>
                </a:ln>
                <a:solidFill>
                  <a:srgbClr val="000000"/>
                </a:solidFill>
                <a:effectLst/>
                <a:uLnTx/>
                <a:uFillTx/>
                <a:latin typeface="Arial"/>
                <a:ea typeface="SimSun" pitchFamily="2" charset="-122"/>
              </a:rPr>
              <a:t>th</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 percentile)</a:t>
            </a: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四分位数极差</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(IQR)</a:t>
            </a: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 </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IQR = Q</a:t>
            </a:r>
            <a:r>
              <a:rPr kumimoji="0" lang="en-US" altLang="zh-CN" sz="2400" b="0" i="1" u="none" strike="noStrike" kern="0" cap="none" spc="0" normalizeH="0" baseline="-25000" noProof="0">
                <a:ln>
                  <a:noFill/>
                </a:ln>
                <a:solidFill>
                  <a:srgbClr val="000000"/>
                </a:solidFill>
                <a:effectLst/>
                <a:uLnTx/>
                <a:uFillTx/>
                <a:latin typeface="Arial"/>
                <a:ea typeface="SimSun" pitchFamily="2" charset="-122"/>
              </a:rPr>
              <a:t>3 </a:t>
            </a:r>
            <a:r>
              <a:rPr kumimoji="0" lang="en-US" altLang="zh-CN" sz="2400" b="0" i="1" u="none" strike="noStrike" kern="0" cap="none" spc="0" normalizeH="0" baseline="0" noProof="0">
                <a:ln>
                  <a:noFill/>
                </a:ln>
                <a:solidFill>
                  <a:srgbClr val="000000"/>
                </a:solidFill>
                <a:effectLst/>
                <a:uLnTx/>
                <a:uFillTx/>
                <a:latin typeface="Tahoma" panose="020B0604030504040204" pitchFamily="34" charset="0"/>
                <a:ea typeface="SimSun" pitchFamily="2" charset="-122"/>
                <a:cs typeface="Tahoma" panose="020B0604030504040204" pitchFamily="34" charset="0"/>
              </a:rPr>
              <a:t>–</a:t>
            </a:r>
            <a:r>
              <a:rPr kumimoji="0" lang="en-US" altLang="zh-CN" sz="2400" b="0" i="1" u="none" strike="noStrike" kern="0" cap="none" spc="0" normalizeH="0" baseline="-25000" noProof="0">
                <a:ln>
                  <a:noFill/>
                </a:ln>
                <a:solidFill>
                  <a:srgbClr val="000000"/>
                </a:solidFill>
                <a:effectLst/>
                <a:uLnTx/>
                <a:uFillTx/>
                <a:latin typeface="Arial"/>
                <a:ea typeface="SimSun" pitchFamily="2" charset="-122"/>
              </a:rPr>
              <a:t> </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Q</a:t>
            </a:r>
            <a:r>
              <a:rPr kumimoji="0" lang="en-US" altLang="zh-CN" sz="2400" b="0" i="1" u="none" strike="noStrike" kern="0" cap="none" spc="0" normalizeH="0" baseline="-25000" noProof="0">
                <a:ln>
                  <a:noFill/>
                </a:ln>
                <a:solidFill>
                  <a:srgbClr val="000000"/>
                </a:solidFill>
                <a:effectLst/>
                <a:uLnTx/>
                <a:uFillTx/>
                <a:latin typeface="Arial"/>
                <a:ea typeface="SimSun" pitchFamily="2" charset="-122"/>
              </a:rPr>
              <a:t>1</a:t>
            </a:r>
            <a:r>
              <a:rPr kumimoji="0" lang="en-US" altLang="zh-CN" sz="2400" b="0" i="0" u="none" strike="noStrike" kern="0" cap="none" spc="0" normalizeH="0" baseline="-25000" noProof="0">
                <a:ln>
                  <a:noFill/>
                </a:ln>
                <a:solidFill>
                  <a:srgbClr val="000000"/>
                </a:solidFill>
                <a:effectLst/>
                <a:uLnTx/>
                <a:uFillTx/>
                <a:latin typeface="Arial"/>
                <a:ea typeface="SimSun" pitchFamily="2" charset="-122"/>
              </a:rPr>
              <a:t> </a:t>
            </a:r>
            <a:endParaRPr kumimoji="0" lang="en-US" altLang="zh-CN" sz="2400" b="0" i="0" u="none" strike="noStrike" kern="0" cap="none" spc="0" normalizeH="0" baseline="0" noProof="0" dirty="0">
              <a:ln>
                <a:noFill/>
              </a:ln>
              <a:solidFill>
                <a:srgbClr val="000000"/>
              </a:solidFill>
              <a:effectLst/>
              <a:uLnTx/>
              <a:uFillTx/>
              <a:latin typeface="Arial"/>
              <a:ea typeface="SimSun" pitchFamily="2" charset="-122"/>
            </a:endParaRPr>
          </a:p>
        </p:txBody>
      </p:sp>
    </p:spTree>
    <p:extLst>
      <p:ext uri="{BB962C8B-B14F-4D97-AF65-F5344CB8AC3E}">
        <p14:creationId xmlns:p14="http://schemas.microsoft.com/office/powerpoint/2010/main" val="3277767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度量数据的离散度</a:t>
            </a:r>
          </a:p>
        </p:txBody>
      </p:sp>
      <p:sp>
        <p:nvSpPr>
          <p:cNvPr id="7" name="Rectangle 3">
            <a:extLst>
              <a:ext uri="{FF2B5EF4-FFF2-40B4-BE49-F238E27FC236}">
                <a16:creationId xmlns:a16="http://schemas.microsoft.com/office/drawing/2014/main" id="{9C43C5C4-1BB6-99A2-09AF-2ECF2CA92756}"/>
              </a:ext>
            </a:extLst>
          </p:cNvPr>
          <p:cNvSpPr txBox="1">
            <a:spLocks noChangeArrowheads="1"/>
          </p:cNvSpPr>
          <p:nvPr/>
        </p:nvSpPr>
        <p:spPr bwMode="auto">
          <a:xfrm>
            <a:off x="468313" y="1412875"/>
            <a:ext cx="8447087"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cs typeface="+mn-cs"/>
              </a:rPr>
              <a:t>对于描述倾斜分布数据，我们需要更多的数值度量</a:t>
            </a:r>
            <a:endParaRPr kumimoji="0" lang="en-US" altLang="zh-CN" sz="2600" b="0" i="0" u="none" strike="noStrike" kern="0" cap="none" spc="0" normalizeH="0" baseline="0" noProof="0">
              <a:ln>
                <a:noFill/>
              </a:ln>
              <a:solidFill>
                <a:srgbClr val="000000"/>
              </a:solidFill>
              <a:effectLst/>
              <a:uLnTx/>
              <a:uFillTx/>
              <a:latin typeface="Arial"/>
              <a:ea typeface="SimSun" pitchFamily="2" charset="-122"/>
              <a:cs typeface="+mn-cs"/>
            </a:endParaRP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五数概括</a:t>
            </a:r>
            <a:r>
              <a:rPr kumimoji="0" lang="en-US" altLang="zh-CN" sz="2200" b="0" i="0" u="none" strike="noStrike" kern="0" cap="none" spc="0" normalizeH="0" baseline="0" noProof="0">
                <a:ln>
                  <a:noFill/>
                </a:ln>
                <a:solidFill>
                  <a:srgbClr val="000000"/>
                </a:solidFill>
                <a:effectLst/>
                <a:uLnTx/>
                <a:uFillTx/>
                <a:latin typeface="Arial"/>
                <a:ea typeface="SimSun" pitchFamily="2" charset="-122"/>
              </a:rPr>
              <a:t>: </a:t>
            </a:r>
            <a:r>
              <a:rPr kumimoji="0" lang="en-US" altLang="zh-CN" sz="2200" b="0" i="1" u="none" strike="noStrike" kern="0" cap="none" spc="0" normalizeH="0" baseline="0" noProof="0">
                <a:ln>
                  <a:noFill/>
                </a:ln>
                <a:solidFill>
                  <a:srgbClr val="000000"/>
                </a:solidFill>
                <a:effectLst/>
                <a:uLnTx/>
                <a:uFillTx/>
                <a:latin typeface="Arial"/>
                <a:ea typeface="SimSun" pitchFamily="2" charset="-122"/>
              </a:rPr>
              <a:t>min, Q</a:t>
            </a:r>
            <a:r>
              <a:rPr kumimoji="0" lang="en-US" altLang="zh-CN" sz="2200" b="0" i="1" u="none" strike="noStrike" kern="0" cap="none" spc="0" normalizeH="0" baseline="-25000" noProof="0">
                <a:ln>
                  <a:noFill/>
                </a:ln>
                <a:solidFill>
                  <a:srgbClr val="000000"/>
                </a:solidFill>
                <a:effectLst/>
                <a:uLnTx/>
                <a:uFillTx/>
                <a:latin typeface="Arial"/>
                <a:ea typeface="SimSun" pitchFamily="2" charset="-122"/>
              </a:rPr>
              <a:t>1</a:t>
            </a:r>
            <a:r>
              <a:rPr kumimoji="0" lang="en-US" altLang="zh-CN" sz="2200" b="0" i="1" u="none" strike="noStrike" kern="0" cap="none" spc="0" normalizeH="0" baseline="0" noProof="0">
                <a:ln>
                  <a:noFill/>
                </a:ln>
                <a:solidFill>
                  <a:srgbClr val="000000"/>
                </a:solidFill>
                <a:effectLst/>
                <a:uLnTx/>
                <a:uFillTx/>
                <a:latin typeface="Arial"/>
                <a:ea typeface="SimSun" pitchFamily="2" charset="-122"/>
              </a:rPr>
              <a:t>, median,</a:t>
            </a:r>
            <a:r>
              <a:rPr kumimoji="0" lang="en-US" altLang="zh-CN" sz="2200" b="0" i="1" u="none" strike="noStrike" kern="0" cap="none" spc="0" normalizeH="0" baseline="-25000" noProof="0">
                <a:ln>
                  <a:noFill/>
                </a:ln>
                <a:solidFill>
                  <a:srgbClr val="000000"/>
                </a:solidFill>
                <a:effectLst/>
                <a:uLnTx/>
                <a:uFillTx/>
                <a:latin typeface="Arial"/>
                <a:ea typeface="SimSun" pitchFamily="2" charset="-122"/>
              </a:rPr>
              <a:t> </a:t>
            </a:r>
            <a:r>
              <a:rPr kumimoji="0" lang="en-US" altLang="zh-CN" sz="2200" b="0" i="1" u="none" strike="noStrike" kern="0" cap="none" spc="0" normalizeH="0" baseline="0" noProof="0">
                <a:ln>
                  <a:noFill/>
                </a:ln>
                <a:solidFill>
                  <a:srgbClr val="000000"/>
                </a:solidFill>
                <a:effectLst/>
                <a:uLnTx/>
                <a:uFillTx/>
                <a:latin typeface="Arial"/>
                <a:ea typeface="SimSun" pitchFamily="2" charset="-122"/>
              </a:rPr>
              <a:t>Q</a:t>
            </a:r>
            <a:r>
              <a:rPr kumimoji="0" lang="en-US" altLang="zh-CN" sz="2200" b="0" i="1" u="none" strike="noStrike" kern="0" cap="none" spc="0" normalizeH="0" baseline="-25000" noProof="0">
                <a:ln>
                  <a:noFill/>
                </a:ln>
                <a:solidFill>
                  <a:srgbClr val="000000"/>
                </a:solidFill>
                <a:effectLst/>
                <a:uLnTx/>
                <a:uFillTx/>
                <a:latin typeface="Arial"/>
                <a:ea typeface="SimSun" pitchFamily="2" charset="-122"/>
              </a:rPr>
              <a:t>3</a:t>
            </a:r>
            <a:r>
              <a:rPr kumimoji="0" lang="en-US" altLang="zh-CN" sz="2200" b="0" i="1" u="none" strike="noStrike" kern="0" cap="none" spc="0" normalizeH="0" baseline="0" noProof="0">
                <a:ln>
                  <a:noFill/>
                </a:ln>
                <a:solidFill>
                  <a:srgbClr val="000000"/>
                </a:solidFill>
                <a:effectLst/>
                <a:uLnTx/>
                <a:uFillTx/>
                <a:latin typeface="Arial"/>
                <a:ea typeface="SimSun" pitchFamily="2" charset="-122"/>
              </a:rPr>
              <a:t>, max</a:t>
            </a: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盒图：五数概括的一种直观表示</a:t>
            </a:r>
            <a:endParaRPr kumimoji="0" lang="en-US" altLang="zh-CN" sz="22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endParaRPr kumimoji="0" lang="zh-CN" altLang="en-US" sz="2200" b="0" i="0" u="none" strike="noStrike" kern="0" cap="none" spc="0" normalizeH="0" baseline="0" noProof="0" dirty="0">
              <a:ln>
                <a:noFill/>
              </a:ln>
              <a:solidFill>
                <a:srgbClr val="000000"/>
              </a:solidFill>
              <a:effectLst/>
              <a:uLnTx/>
              <a:uFillTx/>
              <a:latin typeface="Arial"/>
              <a:ea typeface="SimSun" pitchFamily="2" charset="-122"/>
            </a:endParaRPr>
          </a:p>
        </p:txBody>
      </p:sp>
      <p:sp>
        <p:nvSpPr>
          <p:cNvPr id="8" name="Rectangle 3">
            <a:extLst>
              <a:ext uri="{FF2B5EF4-FFF2-40B4-BE49-F238E27FC236}">
                <a16:creationId xmlns:a16="http://schemas.microsoft.com/office/drawing/2014/main" id="{E4D7DA96-714C-2037-3F15-E247F65B4191}"/>
              </a:ext>
            </a:extLst>
          </p:cNvPr>
          <p:cNvSpPr txBox="1">
            <a:spLocks noChangeArrowheads="1"/>
          </p:cNvSpPr>
          <p:nvPr/>
        </p:nvSpPr>
        <p:spPr bwMode="auto">
          <a:xfrm>
            <a:off x="376238" y="2787650"/>
            <a:ext cx="4557712"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Arial"/>
                <a:ea typeface="SimSun" pitchFamily="2" charset="-122"/>
                <a:cs typeface="+mn-cs"/>
              </a:rPr>
              <a:t>在盒图中：</a:t>
            </a:r>
          </a:p>
          <a:p>
            <a:pPr marL="669925" marR="0" lvl="1" indent="-325438" algn="l" defTabSz="914400" rtl="0" eaLnBrk="0" fontAlgn="base" latinLnBrk="0" hangingPunct="0">
              <a:lnSpc>
                <a:spcPct val="80000"/>
              </a:lnSpc>
              <a:spcBef>
                <a:spcPct val="20000"/>
              </a:spcBef>
              <a:spcAft>
                <a:spcPct val="0"/>
              </a:spcAft>
              <a:buClr>
                <a:srgbClr val="3B812F"/>
              </a:buClr>
              <a:buSzPct val="60000"/>
              <a:buFont typeface="Wingdings" pitchFamily="2" charset="2"/>
              <a:buChar char="q"/>
              <a:tabLst/>
              <a:defRPr/>
            </a:pPr>
            <a:r>
              <a:rPr kumimoji="0" lang="zh-CN" altLang="en-US" sz="1600" b="0" i="0" u="none" strike="noStrike" kern="0" cap="none" spc="0" normalizeH="0" baseline="0" noProof="0" dirty="0">
                <a:ln>
                  <a:noFill/>
                </a:ln>
                <a:solidFill>
                  <a:srgbClr val="000000"/>
                </a:solidFill>
                <a:effectLst/>
                <a:uLnTx/>
                <a:uFillTx/>
                <a:latin typeface="Arial"/>
                <a:ea typeface="SimSun" pitchFamily="2" charset="-122"/>
              </a:rPr>
              <a:t>端点在四分位数上，使得盒图的长度是</a:t>
            </a:r>
            <a:r>
              <a:rPr kumimoji="0" lang="en-US" altLang="zh-CN" sz="1600" b="0" i="1" u="none" strike="noStrike" kern="0" cap="none" spc="0" normalizeH="0" baseline="0" noProof="0" dirty="0">
                <a:ln>
                  <a:noFill/>
                </a:ln>
                <a:solidFill>
                  <a:srgbClr val="000000"/>
                </a:solidFill>
                <a:effectLst/>
                <a:uLnTx/>
                <a:uFillTx/>
                <a:latin typeface="Arial"/>
                <a:ea typeface="SimSun" pitchFamily="2" charset="-122"/>
              </a:rPr>
              <a:t>IQR</a:t>
            </a:r>
          </a:p>
          <a:p>
            <a:pPr marL="669925" marR="0" lvl="1" indent="-325438" algn="l" defTabSz="914400" rtl="0" eaLnBrk="0" fontAlgn="base" latinLnBrk="0" hangingPunct="0">
              <a:lnSpc>
                <a:spcPct val="80000"/>
              </a:lnSpc>
              <a:spcBef>
                <a:spcPct val="20000"/>
              </a:spcBef>
              <a:spcAft>
                <a:spcPct val="0"/>
              </a:spcAft>
              <a:buClr>
                <a:srgbClr val="3B812F"/>
              </a:buClr>
              <a:buSzPct val="60000"/>
              <a:buFont typeface="Wingdings" pitchFamily="2" charset="2"/>
              <a:buChar char="q"/>
              <a:tabLst/>
              <a:defRPr/>
            </a:pPr>
            <a:r>
              <a:rPr kumimoji="0" lang="zh-CN" altLang="en-US" sz="1600" b="0" i="0" u="none" strike="noStrike" kern="0" cap="none" spc="0" normalizeH="0" baseline="0" noProof="0" dirty="0">
                <a:ln>
                  <a:noFill/>
                </a:ln>
                <a:solidFill>
                  <a:srgbClr val="000000"/>
                </a:solidFill>
                <a:effectLst/>
                <a:uLnTx/>
                <a:uFillTx/>
                <a:latin typeface="Arial"/>
                <a:ea typeface="SimSun" pitchFamily="2" charset="-122"/>
              </a:rPr>
              <a:t>中位数</a:t>
            </a:r>
            <a:r>
              <a:rPr kumimoji="0" lang="en-US" altLang="zh-CN" sz="1600" b="0" i="1" u="none" strike="noStrike" kern="0" cap="none" spc="0" normalizeH="0" baseline="0" noProof="0" dirty="0">
                <a:ln>
                  <a:noFill/>
                </a:ln>
                <a:solidFill>
                  <a:srgbClr val="000000"/>
                </a:solidFill>
                <a:effectLst/>
                <a:uLnTx/>
                <a:uFillTx/>
                <a:latin typeface="Arial"/>
                <a:ea typeface="SimSun" pitchFamily="2" charset="-122"/>
              </a:rPr>
              <a:t>M</a:t>
            </a:r>
            <a:r>
              <a:rPr kumimoji="0" lang="zh-CN" altLang="en-US" sz="1600" b="0" i="0" u="none" strike="noStrike" kern="0" cap="none" spc="0" normalizeH="0" baseline="0" noProof="0" dirty="0">
                <a:ln>
                  <a:noFill/>
                </a:ln>
                <a:solidFill>
                  <a:srgbClr val="000000"/>
                </a:solidFill>
                <a:effectLst/>
                <a:uLnTx/>
                <a:uFillTx/>
                <a:latin typeface="Arial"/>
                <a:ea typeface="SimSun" pitchFamily="2" charset="-122"/>
              </a:rPr>
              <a:t>用盒内的线标记</a:t>
            </a:r>
          </a:p>
          <a:p>
            <a:pPr marL="669925" marR="0" lvl="1" indent="-325438" algn="l" defTabSz="914400" rtl="0" eaLnBrk="0" fontAlgn="base" latinLnBrk="0" hangingPunct="0">
              <a:lnSpc>
                <a:spcPct val="80000"/>
              </a:lnSpc>
              <a:spcBef>
                <a:spcPct val="20000"/>
              </a:spcBef>
              <a:spcAft>
                <a:spcPct val="0"/>
              </a:spcAft>
              <a:buClr>
                <a:srgbClr val="3B812F"/>
              </a:buClr>
              <a:buSzPct val="60000"/>
              <a:buFont typeface="Wingdings" pitchFamily="2" charset="2"/>
              <a:buChar char="q"/>
              <a:tabLst/>
              <a:defRPr/>
            </a:pPr>
            <a:r>
              <a:rPr kumimoji="0" lang="zh-CN" altLang="en-US" sz="1600" b="0" i="0" u="none" strike="noStrike" kern="0" cap="none" spc="0" normalizeH="0" baseline="0" noProof="0" dirty="0">
                <a:ln>
                  <a:noFill/>
                </a:ln>
                <a:solidFill>
                  <a:srgbClr val="000000"/>
                </a:solidFill>
                <a:effectLst/>
                <a:uLnTx/>
                <a:uFillTx/>
                <a:latin typeface="Arial"/>
                <a:ea typeface="SimSun" pitchFamily="2" charset="-122"/>
              </a:rPr>
              <a:t>胡须延伸到最大最小观测值</a:t>
            </a:r>
          </a:p>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Arial"/>
                <a:ea typeface="SimSun" pitchFamily="2" charset="-122"/>
                <a:cs typeface="+mn-cs"/>
              </a:rPr>
              <a:t>该盒图为在给定时间段在</a:t>
            </a:r>
            <a:r>
              <a:rPr kumimoji="0" lang="en-US" altLang="zh-CN" sz="1800" b="0" i="0" u="none" strike="noStrike" kern="0" cap="none" spc="0" normalizeH="0" baseline="0" noProof="0" dirty="0" err="1">
                <a:ln>
                  <a:noFill/>
                </a:ln>
                <a:solidFill>
                  <a:srgbClr val="000000"/>
                </a:solidFill>
                <a:effectLst/>
                <a:uLnTx/>
                <a:uFillTx/>
                <a:latin typeface="Arial"/>
                <a:ea typeface="SimSun" pitchFamily="2" charset="-122"/>
                <a:cs typeface="+mn-cs"/>
              </a:rPr>
              <a:t>AllElectronics</a:t>
            </a:r>
            <a:r>
              <a:rPr kumimoji="0" lang="zh-CN" altLang="en-US" sz="1800" b="0" i="0" u="none" strike="noStrike" kern="0" cap="none" spc="0" normalizeH="0" baseline="0" noProof="0" dirty="0">
                <a:ln>
                  <a:noFill/>
                </a:ln>
                <a:solidFill>
                  <a:srgbClr val="000000"/>
                </a:solidFill>
                <a:effectLst/>
                <a:uLnTx/>
                <a:uFillTx/>
                <a:latin typeface="Arial"/>
                <a:ea typeface="SimSun" pitchFamily="2" charset="-122"/>
                <a:cs typeface="+mn-cs"/>
              </a:rPr>
              <a:t>的</a:t>
            </a:r>
            <a:r>
              <a:rPr kumimoji="0" lang="en-US" altLang="zh-CN" sz="1800" b="0" i="0" u="none" strike="noStrike" kern="0" cap="none" spc="0" normalizeH="0" baseline="0" noProof="0" dirty="0">
                <a:ln>
                  <a:noFill/>
                </a:ln>
                <a:solidFill>
                  <a:srgbClr val="000000"/>
                </a:solidFill>
                <a:effectLst/>
                <a:uLnTx/>
                <a:uFillTx/>
                <a:latin typeface="Arial"/>
                <a:ea typeface="SimSun" pitchFamily="2" charset="-122"/>
                <a:cs typeface="+mn-cs"/>
              </a:rPr>
              <a:t>4</a:t>
            </a:r>
            <a:r>
              <a:rPr kumimoji="0" lang="zh-CN" altLang="en-US" sz="1800" b="0" i="0" u="none" strike="noStrike" kern="0" cap="none" spc="0" normalizeH="0" baseline="0" noProof="0" dirty="0">
                <a:ln>
                  <a:noFill/>
                </a:ln>
                <a:solidFill>
                  <a:srgbClr val="000000"/>
                </a:solidFill>
                <a:effectLst/>
                <a:uLnTx/>
                <a:uFillTx/>
                <a:latin typeface="Arial"/>
                <a:ea typeface="SimSun" pitchFamily="2" charset="-122"/>
                <a:cs typeface="+mn-cs"/>
              </a:rPr>
              <a:t>个分店销售的商品单价的盒图</a:t>
            </a:r>
          </a:p>
          <a:p>
            <a:pPr marL="669925" marR="0" lvl="1" indent="-325438" algn="l" defTabSz="914400" rtl="0" eaLnBrk="0" fontAlgn="base" latinLnBrk="0" hangingPunct="0">
              <a:lnSpc>
                <a:spcPct val="80000"/>
              </a:lnSpc>
              <a:spcBef>
                <a:spcPct val="20000"/>
              </a:spcBef>
              <a:spcAft>
                <a:spcPct val="0"/>
              </a:spcAft>
              <a:buClr>
                <a:srgbClr val="3B812F"/>
              </a:buClr>
              <a:buSzPct val="60000"/>
              <a:buFont typeface="Wingdings" pitchFamily="2" charset="2"/>
              <a:buChar char="q"/>
              <a:tabLst/>
              <a:defRPr/>
            </a:pPr>
            <a:r>
              <a:rPr kumimoji="0" lang="zh-CN" altLang="en-US" sz="1600" b="0" i="0" u="none" strike="noStrike" kern="0" cap="none" spc="0" normalizeH="0" baseline="0" noProof="0" dirty="0">
                <a:ln>
                  <a:noFill/>
                </a:ln>
                <a:solidFill>
                  <a:srgbClr val="000000"/>
                </a:solidFill>
                <a:effectLst/>
                <a:uLnTx/>
                <a:uFillTx/>
                <a:latin typeface="Arial"/>
                <a:ea typeface="SimSun" pitchFamily="2" charset="-122"/>
              </a:rPr>
              <a:t>分店</a:t>
            </a:r>
            <a:r>
              <a:rPr kumimoji="0" lang="en-US" altLang="zh-CN" sz="1600" b="0" i="0" u="none" strike="noStrike" kern="0" cap="none" spc="0" normalizeH="0" baseline="0" noProof="0" dirty="0">
                <a:ln>
                  <a:noFill/>
                </a:ln>
                <a:solidFill>
                  <a:srgbClr val="000000"/>
                </a:solidFill>
                <a:effectLst/>
                <a:uLnTx/>
                <a:uFillTx/>
                <a:latin typeface="Arial"/>
                <a:ea typeface="SimSun" pitchFamily="2" charset="-122"/>
              </a:rPr>
              <a:t>1</a:t>
            </a:r>
          </a:p>
          <a:p>
            <a:pPr marL="1022350" marR="0" lvl="2" indent="-350838" algn="l" defTabSz="914400" rtl="0" eaLnBrk="0" fontAlgn="base" latinLnBrk="0" hangingPunct="0">
              <a:lnSpc>
                <a:spcPct val="80000"/>
              </a:lnSpc>
              <a:spcBef>
                <a:spcPct val="20000"/>
              </a:spcBef>
              <a:spcAft>
                <a:spcPct val="0"/>
              </a:spcAft>
              <a:buClr>
                <a:srgbClr val="CC9900"/>
              </a:buClr>
              <a:buSzPct val="65000"/>
              <a:buFont typeface="Wingdings" pitchFamily="2" charset="2"/>
              <a:buChar char="n"/>
              <a:tabLst/>
              <a:defRPr/>
            </a:pPr>
            <a:r>
              <a:rPr kumimoji="0" lang="zh-CN" altLang="en-US" sz="1200" b="0" i="0" u="none" strike="noStrike" kern="0" cap="none" spc="0" normalizeH="0" baseline="0" noProof="0" dirty="0">
                <a:ln>
                  <a:noFill/>
                </a:ln>
                <a:solidFill>
                  <a:srgbClr val="000000"/>
                </a:solidFill>
                <a:effectLst/>
                <a:uLnTx/>
                <a:uFillTx/>
                <a:latin typeface="Arial"/>
                <a:ea typeface="SimSun" pitchFamily="2" charset="-122"/>
              </a:rPr>
              <a:t>中位数</a:t>
            </a:r>
            <a:r>
              <a:rPr kumimoji="0" lang="en-US" altLang="zh-CN" sz="1200" b="0" i="0" u="none" strike="noStrike" kern="0" cap="none" spc="0" normalizeH="0" baseline="0" noProof="0" dirty="0">
                <a:ln>
                  <a:noFill/>
                </a:ln>
                <a:solidFill>
                  <a:srgbClr val="000000"/>
                </a:solidFill>
                <a:effectLst/>
                <a:uLnTx/>
                <a:uFillTx/>
                <a:latin typeface="Arial"/>
                <a:ea typeface="SimSun" pitchFamily="2" charset="-122"/>
              </a:rPr>
              <a:t>$80</a:t>
            </a:r>
          </a:p>
          <a:p>
            <a:pPr marL="1022350" marR="0" lvl="2" indent="-350838" algn="l" defTabSz="914400" rtl="0" eaLnBrk="0" fontAlgn="base" latinLnBrk="0" hangingPunct="0">
              <a:lnSpc>
                <a:spcPct val="80000"/>
              </a:lnSpc>
              <a:spcBef>
                <a:spcPct val="20000"/>
              </a:spcBef>
              <a:spcAft>
                <a:spcPct val="0"/>
              </a:spcAft>
              <a:buClr>
                <a:srgbClr val="CC9900"/>
              </a:buClr>
              <a:buSzPct val="65000"/>
              <a:buFont typeface="Wingdings" pitchFamily="2" charset="2"/>
              <a:buChar char="n"/>
              <a:tabLst/>
              <a:defRPr/>
            </a:pPr>
            <a:r>
              <a:rPr kumimoji="0" lang="en-US" altLang="zh-CN" sz="1200" b="0" i="0" u="none" strike="noStrike" kern="0" cap="none" spc="0" normalizeH="0" baseline="0" noProof="0" dirty="0">
                <a:ln>
                  <a:noFill/>
                </a:ln>
                <a:solidFill>
                  <a:srgbClr val="000000"/>
                </a:solidFill>
                <a:effectLst/>
                <a:uLnTx/>
                <a:uFillTx/>
                <a:latin typeface="Arial"/>
                <a:ea typeface="SimSun" pitchFamily="2" charset="-122"/>
              </a:rPr>
              <a:t>Q1: $60</a:t>
            </a:r>
          </a:p>
          <a:p>
            <a:pPr marL="1022350" marR="0" lvl="2" indent="-350838" algn="l" defTabSz="914400" rtl="0" eaLnBrk="0" fontAlgn="base" latinLnBrk="0" hangingPunct="0">
              <a:lnSpc>
                <a:spcPct val="80000"/>
              </a:lnSpc>
              <a:spcBef>
                <a:spcPct val="20000"/>
              </a:spcBef>
              <a:spcAft>
                <a:spcPct val="0"/>
              </a:spcAft>
              <a:buClr>
                <a:srgbClr val="CC9900"/>
              </a:buClr>
              <a:buSzPct val="65000"/>
              <a:buFont typeface="Wingdings" pitchFamily="2" charset="2"/>
              <a:buChar char="n"/>
              <a:tabLst/>
              <a:defRPr/>
            </a:pPr>
            <a:r>
              <a:rPr kumimoji="0" lang="en-US" altLang="zh-CN" sz="1200" b="0" i="0" u="none" strike="noStrike" kern="0" cap="none" spc="0" normalizeH="0" baseline="0" noProof="0" dirty="0">
                <a:ln>
                  <a:noFill/>
                </a:ln>
                <a:solidFill>
                  <a:srgbClr val="000000"/>
                </a:solidFill>
                <a:effectLst/>
                <a:uLnTx/>
                <a:uFillTx/>
                <a:latin typeface="Arial"/>
                <a:ea typeface="SimSun" pitchFamily="2" charset="-122"/>
              </a:rPr>
              <a:t>Q3: $100</a:t>
            </a:r>
          </a:p>
        </p:txBody>
      </p:sp>
      <p:pic>
        <p:nvPicPr>
          <p:cNvPr id="9" name="Picture 5" descr="ha05f05 copy">
            <a:extLst>
              <a:ext uri="{FF2B5EF4-FFF2-40B4-BE49-F238E27FC236}">
                <a16:creationId xmlns:a16="http://schemas.microsoft.com/office/drawing/2014/main" id="{EC26C769-05E8-30C7-B261-AF19A930A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2875" y="2781300"/>
            <a:ext cx="3670300"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1">
            <a:extLst>
              <a:ext uri="{FF2B5EF4-FFF2-40B4-BE49-F238E27FC236}">
                <a16:creationId xmlns:a16="http://schemas.microsoft.com/office/drawing/2014/main" id="{E9F68054-B4A5-9803-9651-53BD4E3DB5AE}"/>
              </a:ext>
            </a:extLst>
          </p:cNvPr>
          <p:cNvSpPr>
            <a:spLocks noChangeArrowheads="1"/>
          </p:cNvSpPr>
          <p:nvPr/>
        </p:nvSpPr>
        <p:spPr bwMode="auto">
          <a:xfrm>
            <a:off x="179388" y="5589588"/>
            <a:ext cx="511333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SimSun" panose="02010600030101010101" pitchFamily="2" charset="-122"/>
              </a:defRPr>
            </a:lvl1pPr>
            <a:lvl2pPr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1" indent="0" defTabSz="914400" eaLnBrk="1" fontAlgn="auto" latinLnBrk="0" hangingPunct="1">
              <a:lnSpc>
                <a:spcPct val="9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离群点：挑出落在至少高于第三个四分位数或低于第一个四分位数 </a:t>
            </a: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1.5×IQR</a:t>
            </a: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处的值</a:t>
            </a:r>
          </a:p>
        </p:txBody>
      </p:sp>
    </p:spTree>
    <p:extLst>
      <p:ext uri="{BB962C8B-B14F-4D97-AF65-F5344CB8AC3E}">
        <p14:creationId xmlns:p14="http://schemas.microsoft.com/office/powerpoint/2010/main" val="922104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使用盒图的数据离散的可视化描述</a:t>
            </a:r>
          </a:p>
        </p:txBody>
      </p:sp>
      <p:pic>
        <p:nvPicPr>
          <p:cNvPr id="2" name="Picture 4" descr="1">
            <a:extLst>
              <a:ext uri="{FF2B5EF4-FFF2-40B4-BE49-F238E27FC236}">
                <a16:creationId xmlns:a16="http://schemas.microsoft.com/office/drawing/2014/main" id="{0B1C4DB5-CFF5-89DA-B92C-DA8FCDA2B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8382000" cy="495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6040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2" name="TextBox 6">
            <a:extLst>
              <a:ext uri="{FF2B5EF4-FFF2-40B4-BE49-F238E27FC236}">
                <a16:creationId xmlns:a16="http://schemas.microsoft.com/office/drawing/2014/main" id="{EC7773AB-3DEF-80CD-AFA7-FD0ABBE030F6}"/>
              </a:ext>
            </a:extLst>
          </p:cNvPr>
          <p:cNvSpPr txBox="1">
            <a:spLocks noChangeArrowheads="1"/>
          </p:cNvSpPr>
          <p:nvPr/>
        </p:nvSpPr>
        <p:spPr bwMode="auto">
          <a:xfrm>
            <a:off x="3002507" y="1932416"/>
            <a:ext cx="582851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zh-CN" altLang="en-US" sz="3600" dirty="0">
                <a:latin typeface="Impact" pitchFamily="34" charset="0"/>
                <a:ea typeface="微软雅黑" pitchFamily="34" charset="-122"/>
              </a:rPr>
              <a:t>数据挖掘对象与属性类型</a:t>
            </a:r>
            <a:endParaRPr lang="en-US" altLang="zh-CN" sz="3600" dirty="0">
              <a:latin typeface="Impact" pitchFamily="34" charset="0"/>
              <a:ea typeface="微软雅黑" pitchFamily="34" charset="-122"/>
            </a:endParaRPr>
          </a:p>
        </p:txBody>
      </p:sp>
      <p:sp>
        <p:nvSpPr>
          <p:cNvPr id="3" name="TextBox 10">
            <a:extLst>
              <a:ext uri="{FF2B5EF4-FFF2-40B4-BE49-F238E27FC236}">
                <a16:creationId xmlns:a16="http://schemas.microsoft.com/office/drawing/2014/main" id="{B4A30845-B19D-0147-5FBC-F76691D00045}"/>
              </a:ext>
            </a:extLst>
          </p:cNvPr>
          <p:cNvSpPr txBox="1">
            <a:spLocks noChangeArrowheads="1"/>
          </p:cNvSpPr>
          <p:nvPr/>
        </p:nvSpPr>
        <p:spPr bwMode="auto">
          <a:xfrm>
            <a:off x="3002507" y="2745738"/>
            <a:ext cx="496129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zh-CN" altLang="en-US" sz="3600" dirty="0">
                <a:latin typeface="Impact" pitchFamily="34" charset="0"/>
                <a:ea typeface="微软雅黑" pitchFamily="34" charset="-122"/>
              </a:rPr>
              <a:t>数据的基本统计描述</a:t>
            </a:r>
          </a:p>
        </p:txBody>
      </p:sp>
      <p:sp>
        <p:nvSpPr>
          <p:cNvPr id="4" name="TextBox 11">
            <a:extLst>
              <a:ext uri="{FF2B5EF4-FFF2-40B4-BE49-F238E27FC236}">
                <a16:creationId xmlns:a16="http://schemas.microsoft.com/office/drawing/2014/main" id="{B6D72D50-EF66-8CB5-7605-1745DAB3A1DC}"/>
              </a:ext>
            </a:extLst>
          </p:cNvPr>
          <p:cNvSpPr txBox="1">
            <a:spLocks noChangeArrowheads="1"/>
          </p:cNvSpPr>
          <p:nvPr/>
        </p:nvSpPr>
        <p:spPr bwMode="auto">
          <a:xfrm>
            <a:off x="3002507" y="3559060"/>
            <a:ext cx="312745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数据可视化</a:t>
            </a:r>
          </a:p>
        </p:txBody>
      </p:sp>
      <p:sp>
        <p:nvSpPr>
          <p:cNvPr id="5" name="TextBox 10">
            <a:extLst>
              <a:ext uri="{FF2B5EF4-FFF2-40B4-BE49-F238E27FC236}">
                <a16:creationId xmlns:a16="http://schemas.microsoft.com/office/drawing/2014/main" id="{185FB205-477F-A859-E7EC-9BD4A61A1DA8}"/>
              </a:ext>
            </a:extLst>
          </p:cNvPr>
          <p:cNvSpPr txBox="1">
            <a:spLocks noChangeArrowheads="1"/>
          </p:cNvSpPr>
          <p:nvPr/>
        </p:nvSpPr>
        <p:spPr bwMode="auto">
          <a:xfrm>
            <a:off x="3002507" y="4372382"/>
            <a:ext cx="634468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04    </a:t>
            </a:r>
            <a:r>
              <a:rPr lang="zh-CN" altLang="en-US" sz="3600" dirty="0">
                <a:latin typeface="Impact" pitchFamily="34" charset="0"/>
                <a:ea typeface="微软雅黑" pitchFamily="34" charset="-122"/>
              </a:rPr>
              <a:t>度量数据的相似性和相异性</a:t>
            </a:r>
          </a:p>
        </p:txBody>
      </p:sp>
    </p:spTree>
    <p:extLst>
      <p:ext uri="{BB962C8B-B14F-4D97-AF65-F5344CB8AC3E}">
        <p14:creationId xmlns:p14="http://schemas.microsoft.com/office/powerpoint/2010/main" val="1253538490"/>
      </p:ext>
    </p:extLst>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度量数据的离散度</a:t>
            </a:r>
          </a:p>
        </p:txBody>
      </p:sp>
      <p:sp>
        <p:nvSpPr>
          <p:cNvPr id="2" name="Rectangle 3">
            <a:extLst>
              <a:ext uri="{FF2B5EF4-FFF2-40B4-BE49-F238E27FC236}">
                <a16:creationId xmlns:a16="http://schemas.microsoft.com/office/drawing/2014/main" id="{8670647C-8001-BBEE-2DA3-965E92526606}"/>
              </a:ext>
            </a:extLst>
          </p:cNvPr>
          <p:cNvSpPr txBox="1">
            <a:spLocks noChangeArrowheads="1"/>
          </p:cNvSpPr>
          <p:nvPr/>
        </p:nvSpPr>
        <p:spPr bwMode="auto">
          <a:xfrm>
            <a:off x="301625" y="1752600"/>
            <a:ext cx="8447088" cy="455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cs typeface="+mn-cs"/>
              </a:rPr>
              <a:t>方差和标准差：衡量数据分布的散步程度</a:t>
            </a: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方差</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s</a:t>
            </a:r>
            <a:r>
              <a:rPr kumimoji="0" lang="en-US" altLang="zh-CN" sz="2400" b="0" i="1" u="none" strike="noStrike" kern="0" cap="none" spc="0" normalizeH="0" baseline="30000" noProof="0">
                <a:ln>
                  <a:noFill/>
                </a:ln>
                <a:solidFill>
                  <a:srgbClr val="000000"/>
                </a:solidFill>
                <a:effectLst/>
                <a:uLnTx/>
                <a:uFillTx/>
                <a:latin typeface="Arial"/>
                <a:ea typeface="SimSun" pitchFamily="2" charset="-122"/>
              </a:rPr>
              <a:t>2</a:t>
            </a: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n</a:t>
            </a: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个观测之</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x</a:t>
            </a:r>
            <a:r>
              <a:rPr kumimoji="0" lang="en-US" altLang="zh-CN" sz="2400" b="0" i="1" u="none" strike="noStrike" kern="0" cap="none" spc="0" normalizeH="0" baseline="-25000" noProof="0">
                <a:ln>
                  <a:noFill/>
                </a:ln>
                <a:solidFill>
                  <a:srgbClr val="000000"/>
                </a:solidFill>
                <a:effectLst/>
                <a:uLnTx/>
                <a:uFillTx/>
                <a:latin typeface="Arial"/>
                <a:ea typeface="SimSun" pitchFamily="2" charset="-122"/>
              </a:rPr>
              <a:t>1</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,x</a:t>
            </a:r>
            <a:r>
              <a:rPr kumimoji="0" lang="en-US" altLang="zh-CN" sz="2400" b="0" i="1" u="none" strike="noStrike" kern="0" cap="none" spc="0" normalizeH="0" baseline="-25000" noProof="0">
                <a:ln>
                  <a:noFill/>
                </a:ln>
                <a:solidFill>
                  <a:srgbClr val="000000"/>
                </a:solidFill>
                <a:effectLst/>
                <a:uLnTx/>
                <a:uFillTx/>
                <a:latin typeface="Arial"/>
                <a:ea typeface="SimSun" pitchFamily="2" charset="-122"/>
              </a:rPr>
              <a:t>2</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...x</a:t>
            </a:r>
            <a:r>
              <a:rPr kumimoji="0" lang="en-US" altLang="zh-CN" sz="2400" b="0" i="1" u="none" strike="noStrike" kern="0" cap="none" spc="0" normalizeH="0" baseline="-25000" noProof="0">
                <a:ln>
                  <a:noFill/>
                </a:ln>
                <a:solidFill>
                  <a:srgbClr val="000000"/>
                </a:solidFill>
                <a:effectLst/>
                <a:uLnTx/>
                <a:uFillTx/>
                <a:latin typeface="Arial"/>
                <a:ea typeface="SimSun" pitchFamily="2" charset="-122"/>
              </a:rPr>
              <a:t>n</a:t>
            </a: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的方差是</a:t>
            </a: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endParaRPr kumimoji="0" lang="zh-CN" altLang="en-US" sz="24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endParaRPr kumimoji="0" lang="zh-CN" altLang="en-US" sz="24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标准差</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s</a:t>
            </a: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是方差</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s</a:t>
            </a:r>
            <a:r>
              <a:rPr kumimoji="0" lang="en-US" altLang="zh-CN" sz="2400" b="0" i="1" u="none" strike="noStrike" kern="0" cap="none" spc="0" normalizeH="0" baseline="30000" noProof="0">
                <a:ln>
                  <a:noFill/>
                </a:ln>
                <a:solidFill>
                  <a:srgbClr val="000000"/>
                </a:solidFill>
                <a:effectLst/>
                <a:uLnTx/>
                <a:uFillTx/>
                <a:latin typeface="Arial"/>
                <a:ea typeface="SimSun" pitchFamily="2" charset="-122"/>
              </a:rPr>
              <a:t>2</a:t>
            </a: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的平方根</a:t>
            </a:r>
          </a:p>
          <a:p>
            <a:pPr marL="1022350" marR="0" lvl="2" indent="-350838"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标准差</a:t>
            </a:r>
            <a:r>
              <a:rPr kumimoji="0" lang="en-US" altLang="zh-CN" sz="2000" b="0" i="0" u="none" strike="noStrike" kern="0" cap="none" spc="0" normalizeH="0" baseline="0" noProof="0">
                <a:ln>
                  <a:noFill/>
                </a:ln>
                <a:solidFill>
                  <a:srgbClr val="000000"/>
                </a:solidFill>
                <a:effectLst/>
                <a:uLnTx/>
                <a:uFillTx/>
                <a:latin typeface="Arial"/>
                <a:ea typeface="SimSun" pitchFamily="2" charset="-122"/>
              </a:rPr>
              <a:t>s</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是关于平均值的散步度量，因此仅当选平均值做中心度量时使用</a:t>
            </a:r>
          </a:p>
          <a:p>
            <a:pPr marL="1022350" marR="0" lvl="2" indent="-350838"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所有观测值相同则 </a:t>
            </a:r>
            <a:r>
              <a:rPr kumimoji="0" lang="en-US" altLang="zh-CN" sz="2000" b="0" i="0" u="none" strike="noStrike" kern="0" cap="none" spc="0" normalizeH="0" baseline="0" noProof="0">
                <a:ln>
                  <a:noFill/>
                </a:ln>
                <a:solidFill>
                  <a:srgbClr val="000000"/>
                </a:solidFill>
                <a:effectLst/>
                <a:uLnTx/>
                <a:uFillTx/>
                <a:latin typeface="Arial"/>
                <a:ea typeface="SimSun" pitchFamily="2" charset="-122"/>
              </a:rPr>
              <a:t>s</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a:t>
            </a:r>
            <a:r>
              <a:rPr kumimoji="0" lang="en-US" altLang="zh-CN" sz="2000" b="0" i="0" u="none" strike="noStrike" kern="0" cap="none" spc="0" normalizeH="0" baseline="0" noProof="0">
                <a:ln>
                  <a:noFill/>
                </a:ln>
                <a:solidFill>
                  <a:srgbClr val="000000"/>
                </a:solidFill>
                <a:effectLst/>
                <a:uLnTx/>
                <a:uFillTx/>
                <a:latin typeface="Arial"/>
                <a:ea typeface="SimSun" pitchFamily="2" charset="-122"/>
              </a:rPr>
              <a:t>0</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，否则 </a:t>
            </a:r>
            <a:r>
              <a:rPr kumimoji="0" lang="en-US" altLang="zh-CN" sz="2000" b="0" i="0" u="none" strike="noStrike" kern="0" cap="none" spc="0" normalizeH="0" baseline="0" noProof="0">
                <a:ln>
                  <a:noFill/>
                </a:ln>
                <a:solidFill>
                  <a:srgbClr val="000000"/>
                </a:solidFill>
                <a:effectLst/>
                <a:uLnTx/>
                <a:uFillTx/>
                <a:latin typeface="Arial"/>
                <a:ea typeface="SimSun" pitchFamily="2" charset="-122"/>
              </a:rPr>
              <a:t>s&gt;0</a:t>
            </a:r>
          </a:p>
          <a:p>
            <a:pPr marL="1022350" marR="0" lvl="2" indent="-350838"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方差和标准差都是代数度量</a:t>
            </a:r>
            <a:endParaRPr kumimoji="0" lang="zh-CN" altLang="en-US" sz="2000" b="0" i="0" u="none" strike="noStrike" kern="0" cap="none" spc="0" normalizeH="0" baseline="0" noProof="0" dirty="0">
              <a:ln>
                <a:noFill/>
              </a:ln>
              <a:solidFill>
                <a:srgbClr val="000000"/>
              </a:solidFill>
              <a:effectLst/>
              <a:uLnTx/>
              <a:uFillTx/>
              <a:latin typeface="Arial"/>
              <a:ea typeface="SimSun" pitchFamily="2" charset="-122"/>
            </a:endParaRPr>
          </a:p>
        </p:txBody>
      </p:sp>
      <p:graphicFrame>
        <p:nvGraphicFramePr>
          <p:cNvPr id="3" name="Object 4">
            <a:extLst>
              <a:ext uri="{FF2B5EF4-FFF2-40B4-BE49-F238E27FC236}">
                <a16:creationId xmlns:a16="http://schemas.microsoft.com/office/drawing/2014/main" id="{5E996C9D-0DCF-0D17-1A73-14F6B51CCCDF}"/>
              </a:ext>
            </a:extLst>
          </p:cNvPr>
          <p:cNvGraphicFramePr>
            <a:graphicFrameLocks noChangeAspect="1"/>
          </p:cNvGraphicFramePr>
          <p:nvPr/>
        </p:nvGraphicFramePr>
        <p:xfrm>
          <a:off x="1576388" y="2492375"/>
          <a:ext cx="5200650" cy="866775"/>
        </p:xfrm>
        <a:graphic>
          <a:graphicData uri="http://schemas.openxmlformats.org/presentationml/2006/ole">
            <mc:AlternateContent xmlns:mc="http://schemas.openxmlformats.org/markup-compatibility/2006">
              <mc:Choice xmlns:v="urn:schemas-microsoft-com:vml" Requires="v">
                <p:oleObj r:id="rId2" imgW="2590800" imgH="431800" progId="Equation.3">
                  <p:embed/>
                </p:oleObj>
              </mc:Choice>
              <mc:Fallback>
                <p:oleObj r:id="rId2" imgW="2590800" imgH="431800" progId="Equation.3">
                  <p:embed/>
                  <p:pic>
                    <p:nvPicPr>
                      <p:cNvPr id="24580" name="Object 4">
                        <a:extLst>
                          <a:ext uri="{FF2B5EF4-FFF2-40B4-BE49-F238E27FC236}">
                            <a16:creationId xmlns:a16="http://schemas.microsoft.com/office/drawing/2014/main" id="{C5B5D9AE-2598-79E2-5E14-1F4704B28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88" y="2492375"/>
                        <a:ext cx="5200650"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16105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正态分布曲线的性质</a:t>
            </a:r>
          </a:p>
        </p:txBody>
      </p:sp>
      <p:sp>
        <p:nvSpPr>
          <p:cNvPr id="2" name="内容占位符 1">
            <a:extLst>
              <a:ext uri="{FF2B5EF4-FFF2-40B4-BE49-F238E27FC236}">
                <a16:creationId xmlns:a16="http://schemas.microsoft.com/office/drawing/2014/main" id="{0FBD0523-EAF0-960A-0687-E364E6E9E095}"/>
              </a:ext>
            </a:extLst>
          </p:cNvPr>
          <p:cNvSpPr txBox="1">
            <a:spLocks/>
          </p:cNvSpPr>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假设分布的均值为</a:t>
            </a:r>
            <a:r>
              <a:rPr kumimoji="0" lang="el-GR" altLang="en-US" sz="3000" b="0" i="1" u="none" strike="noStrike" kern="0" cap="none" spc="0" normalizeH="0" baseline="0" noProof="0">
                <a:ln>
                  <a:noFill/>
                </a:ln>
                <a:solidFill>
                  <a:srgbClr val="000000"/>
                </a:solidFill>
                <a:effectLst/>
                <a:uLnTx/>
                <a:uFillTx/>
                <a:latin typeface="Arial"/>
                <a:ea typeface="SimSun" pitchFamily="2" charset="-122"/>
                <a:cs typeface="+mn-cs"/>
              </a:rPr>
              <a:t>μ</a:t>
            </a: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，方差为</a:t>
            </a:r>
            <a:r>
              <a:rPr kumimoji="0" lang="el-GR" altLang="en-US" sz="3000" b="0" i="1" u="none" strike="noStrike" kern="0" cap="none" spc="0" normalizeH="0" baseline="0" noProof="0">
                <a:ln>
                  <a:noFill/>
                </a:ln>
                <a:solidFill>
                  <a:srgbClr val="000000"/>
                </a:solidFill>
                <a:effectLst/>
                <a:uLnTx/>
                <a:uFillTx/>
                <a:latin typeface="Arial"/>
                <a:ea typeface="SimSun" pitchFamily="2" charset="-122"/>
                <a:cs typeface="+mn-cs"/>
              </a:rPr>
              <a:t>σ</a:t>
            </a:r>
            <a:r>
              <a:rPr kumimoji="0" lang="en-US" altLang="zh-CN" sz="3000" b="0" i="1" u="none" strike="noStrike" kern="0" cap="none" spc="0" normalizeH="0" baseline="30000" noProof="0">
                <a:ln>
                  <a:noFill/>
                </a:ln>
                <a:solidFill>
                  <a:srgbClr val="000000"/>
                </a:solidFill>
                <a:effectLst/>
                <a:uLnTx/>
                <a:uFillTx/>
                <a:latin typeface="Arial"/>
                <a:ea typeface="SimSun" pitchFamily="2" charset="-122"/>
                <a:cs typeface="+mn-cs"/>
              </a:rPr>
              <a:t>2</a:t>
            </a: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在</a:t>
            </a:r>
            <a:r>
              <a:rPr kumimoji="0" lang="el-GR" altLang="en-US" sz="2600" b="0" i="1" u="none" strike="noStrike" kern="0" cap="none" spc="0" normalizeH="0" baseline="0" noProof="0">
                <a:ln>
                  <a:noFill/>
                </a:ln>
                <a:solidFill>
                  <a:srgbClr val="000000"/>
                </a:solidFill>
                <a:effectLst/>
                <a:uLnTx/>
                <a:uFillTx/>
                <a:latin typeface="Arial"/>
                <a:ea typeface="SimSun" pitchFamily="2" charset="-122"/>
              </a:rPr>
              <a:t>μ</a:t>
            </a:r>
            <a:r>
              <a:rPr kumimoji="0" lang="en-US" altLang="zh-CN" sz="2600" b="0" i="1" u="none" strike="noStrike" kern="0" cap="none" spc="0" normalizeH="0" baseline="0" noProof="0">
                <a:ln>
                  <a:noFill/>
                </a:ln>
                <a:solidFill>
                  <a:srgbClr val="000000"/>
                </a:solidFill>
                <a:effectLst/>
                <a:uLnTx/>
                <a:uFillTx/>
                <a:latin typeface="Arial"/>
                <a:ea typeface="SimSun" pitchFamily="2" charset="-122"/>
              </a:rPr>
              <a:t>-</a:t>
            </a:r>
            <a:r>
              <a:rPr kumimoji="0" lang="el-GR" altLang="en-US" sz="2600" b="0" i="1" u="none" strike="noStrike" kern="0" cap="none" spc="0" normalizeH="0" baseline="0" noProof="0">
                <a:ln>
                  <a:noFill/>
                </a:ln>
                <a:solidFill>
                  <a:srgbClr val="000000"/>
                </a:solidFill>
                <a:effectLst/>
                <a:uLnTx/>
                <a:uFillTx/>
                <a:latin typeface="Arial"/>
                <a:ea typeface="SimSun" pitchFamily="2" charset="-122"/>
              </a:rPr>
              <a:t>σ</a:t>
            </a: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到</a:t>
            </a:r>
            <a:r>
              <a:rPr kumimoji="0" lang="el-GR" altLang="en-US" sz="2600" b="0" i="1" u="none" strike="noStrike" kern="0" cap="none" spc="0" normalizeH="0" baseline="0" noProof="0">
                <a:ln>
                  <a:noFill/>
                </a:ln>
                <a:solidFill>
                  <a:srgbClr val="000000"/>
                </a:solidFill>
                <a:effectLst/>
                <a:uLnTx/>
                <a:uFillTx/>
                <a:latin typeface="Arial"/>
                <a:ea typeface="SimSun" pitchFamily="2" charset="-122"/>
              </a:rPr>
              <a:t>μ</a:t>
            </a:r>
            <a:r>
              <a:rPr kumimoji="0" lang="en-US" altLang="zh-CN" sz="2600" b="0" i="1" u="none" strike="noStrike" kern="0" cap="none" spc="0" normalizeH="0" baseline="0" noProof="0">
                <a:ln>
                  <a:noFill/>
                </a:ln>
                <a:solidFill>
                  <a:srgbClr val="000000"/>
                </a:solidFill>
                <a:effectLst/>
                <a:uLnTx/>
                <a:uFillTx/>
                <a:latin typeface="Arial"/>
                <a:ea typeface="SimSun" pitchFamily="2" charset="-122"/>
              </a:rPr>
              <a:t>+</a:t>
            </a:r>
            <a:r>
              <a:rPr kumimoji="0" lang="el-GR" altLang="en-US" sz="2600" b="0" i="1" u="none" strike="noStrike" kern="0" cap="none" spc="0" normalizeH="0" baseline="0" noProof="0">
                <a:ln>
                  <a:noFill/>
                </a:ln>
                <a:solidFill>
                  <a:srgbClr val="000000"/>
                </a:solidFill>
                <a:effectLst/>
                <a:uLnTx/>
                <a:uFillTx/>
                <a:latin typeface="Arial"/>
                <a:ea typeface="SimSun" pitchFamily="2" charset="-122"/>
              </a:rPr>
              <a:t>σ</a:t>
            </a: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的区间：大概</a:t>
            </a:r>
            <a:r>
              <a:rPr kumimoji="0" lang="en-US" altLang="zh-CN" sz="2600" b="0" i="0" u="none" strike="noStrike" kern="0" cap="none" spc="0" normalizeH="0" baseline="0" noProof="0">
                <a:ln>
                  <a:noFill/>
                </a:ln>
                <a:solidFill>
                  <a:srgbClr val="000000"/>
                </a:solidFill>
                <a:effectLst/>
                <a:uLnTx/>
                <a:uFillTx/>
                <a:latin typeface="Arial"/>
                <a:ea typeface="SimSun" pitchFamily="2" charset="-122"/>
              </a:rPr>
              <a:t>68%</a:t>
            </a: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的观测值落在该区间</a:t>
            </a:r>
            <a:endParaRPr kumimoji="0" lang="en-US" altLang="zh-CN" sz="26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在</a:t>
            </a:r>
            <a:r>
              <a:rPr kumimoji="0" lang="el-GR" altLang="en-US" sz="2600" b="0" i="1" u="none" strike="noStrike" kern="0" cap="none" spc="0" normalizeH="0" baseline="0" noProof="0">
                <a:ln>
                  <a:noFill/>
                </a:ln>
                <a:solidFill>
                  <a:srgbClr val="000000"/>
                </a:solidFill>
                <a:effectLst/>
                <a:uLnTx/>
                <a:uFillTx/>
                <a:latin typeface="Arial"/>
                <a:ea typeface="SimSun" pitchFamily="2" charset="-122"/>
              </a:rPr>
              <a:t>μ</a:t>
            </a:r>
            <a:r>
              <a:rPr kumimoji="0" lang="en-US" altLang="zh-CN" sz="2600" b="0" i="1" u="none" strike="noStrike" kern="0" cap="none" spc="0" normalizeH="0" baseline="0" noProof="0">
                <a:ln>
                  <a:noFill/>
                </a:ln>
                <a:solidFill>
                  <a:srgbClr val="000000"/>
                </a:solidFill>
                <a:effectLst/>
                <a:uLnTx/>
                <a:uFillTx/>
                <a:latin typeface="Arial"/>
                <a:ea typeface="SimSun" pitchFamily="2" charset="-122"/>
              </a:rPr>
              <a:t>-2</a:t>
            </a:r>
            <a:r>
              <a:rPr kumimoji="0" lang="el-GR" altLang="en-US" sz="2600" b="0" i="1" u="none" strike="noStrike" kern="0" cap="none" spc="0" normalizeH="0" baseline="0" noProof="0">
                <a:ln>
                  <a:noFill/>
                </a:ln>
                <a:solidFill>
                  <a:srgbClr val="000000"/>
                </a:solidFill>
                <a:effectLst/>
                <a:uLnTx/>
                <a:uFillTx/>
                <a:latin typeface="Arial"/>
                <a:ea typeface="SimSun" pitchFamily="2" charset="-122"/>
              </a:rPr>
              <a:t>σ</a:t>
            </a: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到</a:t>
            </a:r>
            <a:r>
              <a:rPr kumimoji="0" lang="el-GR" altLang="en-US" sz="2600" b="0" i="1" u="none" strike="noStrike" kern="0" cap="none" spc="0" normalizeH="0" baseline="0" noProof="0">
                <a:ln>
                  <a:noFill/>
                </a:ln>
                <a:solidFill>
                  <a:srgbClr val="000000"/>
                </a:solidFill>
                <a:effectLst/>
                <a:uLnTx/>
                <a:uFillTx/>
                <a:latin typeface="Arial"/>
                <a:ea typeface="SimSun" pitchFamily="2" charset="-122"/>
              </a:rPr>
              <a:t>μ</a:t>
            </a:r>
            <a:r>
              <a:rPr kumimoji="0" lang="en-US" altLang="zh-CN" sz="2600" b="0" i="1" u="none" strike="noStrike" kern="0" cap="none" spc="0" normalizeH="0" baseline="0" noProof="0">
                <a:ln>
                  <a:noFill/>
                </a:ln>
                <a:solidFill>
                  <a:srgbClr val="000000"/>
                </a:solidFill>
                <a:effectLst/>
                <a:uLnTx/>
                <a:uFillTx/>
                <a:latin typeface="Arial"/>
                <a:ea typeface="SimSun" pitchFamily="2" charset="-122"/>
              </a:rPr>
              <a:t>+2</a:t>
            </a:r>
            <a:r>
              <a:rPr kumimoji="0" lang="el-GR" altLang="en-US" sz="2600" b="0" i="1" u="none" strike="noStrike" kern="0" cap="none" spc="0" normalizeH="0" baseline="0" noProof="0">
                <a:ln>
                  <a:noFill/>
                </a:ln>
                <a:solidFill>
                  <a:srgbClr val="000000"/>
                </a:solidFill>
                <a:effectLst/>
                <a:uLnTx/>
                <a:uFillTx/>
                <a:latin typeface="Arial"/>
                <a:ea typeface="SimSun" pitchFamily="2" charset="-122"/>
              </a:rPr>
              <a:t>σ</a:t>
            </a: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的区间：大概</a:t>
            </a:r>
            <a:r>
              <a:rPr kumimoji="0" lang="en-US" altLang="zh-CN" sz="2600" b="0" i="0" u="none" strike="noStrike" kern="0" cap="none" spc="0" normalizeH="0" baseline="0" noProof="0">
                <a:ln>
                  <a:noFill/>
                </a:ln>
                <a:solidFill>
                  <a:srgbClr val="000000"/>
                </a:solidFill>
                <a:effectLst/>
                <a:uLnTx/>
                <a:uFillTx/>
                <a:latin typeface="Arial"/>
                <a:ea typeface="SimSun" pitchFamily="2" charset="-122"/>
              </a:rPr>
              <a:t>95%</a:t>
            </a: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的观测值落在该区间</a:t>
            </a:r>
            <a:endParaRPr kumimoji="0" lang="en-US" altLang="zh-CN" sz="26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在</a:t>
            </a:r>
            <a:r>
              <a:rPr kumimoji="0" lang="el-GR" altLang="en-US" sz="2600" b="0" i="1" u="none" strike="noStrike" kern="0" cap="none" spc="0" normalizeH="0" baseline="0" noProof="0">
                <a:ln>
                  <a:noFill/>
                </a:ln>
                <a:solidFill>
                  <a:srgbClr val="000000"/>
                </a:solidFill>
                <a:effectLst/>
                <a:uLnTx/>
                <a:uFillTx/>
                <a:latin typeface="Arial"/>
                <a:ea typeface="SimSun" pitchFamily="2" charset="-122"/>
              </a:rPr>
              <a:t>μ</a:t>
            </a:r>
            <a:r>
              <a:rPr kumimoji="0" lang="en-US" altLang="zh-CN" sz="2600" b="0" i="1" u="none" strike="noStrike" kern="0" cap="none" spc="0" normalizeH="0" baseline="0" noProof="0">
                <a:ln>
                  <a:noFill/>
                </a:ln>
                <a:solidFill>
                  <a:srgbClr val="000000"/>
                </a:solidFill>
                <a:effectLst/>
                <a:uLnTx/>
                <a:uFillTx/>
                <a:latin typeface="Arial"/>
                <a:ea typeface="SimSun" pitchFamily="2" charset="-122"/>
              </a:rPr>
              <a:t>-3</a:t>
            </a:r>
            <a:r>
              <a:rPr kumimoji="0" lang="el-GR" altLang="en-US" sz="2600" b="0" i="1" u="none" strike="noStrike" kern="0" cap="none" spc="0" normalizeH="0" baseline="0" noProof="0">
                <a:ln>
                  <a:noFill/>
                </a:ln>
                <a:solidFill>
                  <a:srgbClr val="000000"/>
                </a:solidFill>
                <a:effectLst/>
                <a:uLnTx/>
                <a:uFillTx/>
                <a:latin typeface="Arial"/>
                <a:ea typeface="SimSun" pitchFamily="2" charset="-122"/>
              </a:rPr>
              <a:t>σ</a:t>
            </a: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到</a:t>
            </a:r>
            <a:r>
              <a:rPr kumimoji="0" lang="el-GR" altLang="en-US" sz="2600" b="0" i="1" u="none" strike="noStrike" kern="0" cap="none" spc="0" normalizeH="0" baseline="0" noProof="0">
                <a:ln>
                  <a:noFill/>
                </a:ln>
                <a:solidFill>
                  <a:srgbClr val="000000"/>
                </a:solidFill>
                <a:effectLst/>
                <a:uLnTx/>
                <a:uFillTx/>
                <a:latin typeface="Arial"/>
                <a:ea typeface="SimSun" pitchFamily="2" charset="-122"/>
              </a:rPr>
              <a:t>μ</a:t>
            </a:r>
            <a:r>
              <a:rPr kumimoji="0" lang="en-US" altLang="zh-CN" sz="2600" b="0" i="1" u="none" strike="noStrike" kern="0" cap="none" spc="0" normalizeH="0" baseline="0" noProof="0">
                <a:ln>
                  <a:noFill/>
                </a:ln>
                <a:solidFill>
                  <a:srgbClr val="000000"/>
                </a:solidFill>
                <a:effectLst/>
                <a:uLnTx/>
                <a:uFillTx/>
                <a:latin typeface="Arial"/>
                <a:ea typeface="SimSun" pitchFamily="2" charset="-122"/>
              </a:rPr>
              <a:t>+3</a:t>
            </a:r>
            <a:r>
              <a:rPr kumimoji="0" lang="el-GR" altLang="en-US" sz="2600" b="0" i="1" u="none" strike="noStrike" kern="0" cap="none" spc="0" normalizeH="0" baseline="0" noProof="0">
                <a:ln>
                  <a:noFill/>
                </a:ln>
                <a:solidFill>
                  <a:srgbClr val="000000"/>
                </a:solidFill>
                <a:effectLst/>
                <a:uLnTx/>
                <a:uFillTx/>
                <a:latin typeface="Arial"/>
                <a:ea typeface="SimSun" pitchFamily="2" charset="-122"/>
              </a:rPr>
              <a:t>σ</a:t>
            </a: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的区间：大概</a:t>
            </a:r>
            <a:r>
              <a:rPr kumimoji="0" lang="en-US" altLang="zh-CN" sz="2600" b="0" i="0" u="none" strike="noStrike" kern="0" cap="none" spc="0" normalizeH="0" baseline="0" noProof="0">
                <a:ln>
                  <a:noFill/>
                </a:ln>
                <a:solidFill>
                  <a:srgbClr val="000000"/>
                </a:solidFill>
                <a:effectLst/>
                <a:uLnTx/>
                <a:uFillTx/>
                <a:latin typeface="Arial"/>
                <a:ea typeface="SimSun" pitchFamily="2" charset="-122"/>
              </a:rPr>
              <a:t>99.7%</a:t>
            </a: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的观测值落在该区间</a:t>
            </a:r>
            <a:endParaRPr kumimoji="0" lang="en-US" altLang="zh-CN" sz="2600" b="0" i="0" u="none" strike="noStrike" kern="0" cap="none" spc="0" normalizeH="0" baseline="0" noProof="0">
              <a:ln>
                <a:noFill/>
              </a:ln>
              <a:solidFill>
                <a:srgbClr val="000000"/>
              </a:solidFill>
              <a:effectLst/>
              <a:uLnTx/>
              <a:uFillTx/>
              <a:latin typeface="Arial"/>
              <a:ea typeface="SimSun" pitchFamily="2" charset="-122"/>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endParaRPr kumimoji="0" lang="zh-CN" altLang="en-US" sz="3000" b="0" i="0" u="none" strike="noStrike" kern="0" cap="none" spc="0" normalizeH="0" baseline="0" noProof="0" dirty="0">
              <a:ln>
                <a:noFill/>
              </a:ln>
              <a:solidFill>
                <a:srgbClr val="000000"/>
              </a:solidFill>
              <a:effectLst/>
              <a:uLnTx/>
              <a:uFillTx/>
              <a:latin typeface="Arial"/>
              <a:ea typeface="SimSun" pitchFamily="2" charset="-122"/>
              <a:cs typeface="+mn-cs"/>
            </a:endParaRPr>
          </a:p>
        </p:txBody>
      </p:sp>
    </p:spTree>
    <p:extLst>
      <p:ext uri="{BB962C8B-B14F-4D97-AF65-F5344CB8AC3E}">
        <p14:creationId xmlns:p14="http://schemas.microsoft.com/office/powerpoint/2010/main" val="1228901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数据的基本统计描述的图形显示</a:t>
            </a:r>
          </a:p>
        </p:txBody>
      </p:sp>
      <p:sp>
        <p:nvSpPr>
          <p:cNvPr id="2" name="内容占位符 1">
            <a:extLst>
              <a:ext uri="{FF2B5EF4-FFF2-40B4-BE49-F238E27FC236}">
                <a16:creationId xmlns:a16="http://schemas.microsoft.com/office/drawing/2014/main" id="{23277402-06C6-BB92-F2F3-76095F2DE088}"/>
              </a:ext>
            </a:extLst>
          </p:cNvPr>
          <p:cNvSpPr txBox="1">
            <a:spLocks/>
          </p:cNvSpPr>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盒图：五数概括的图形显示</a:t>
            </a:r>
            <a:endParaRPr kumimoji="0" lang="en-US" altLang="zh-CN" sz="3000" b="0" i="0" u="none" strike="noStrike" kern="0" cap="none" spc="0" normalizeH="0" baseline="0" noProof="0">
              <a:ln>
                <a:noFill/>
              </a:ln>
              <a:solidFill>
                <a:srgbClr val="000000"/>
              </a:solidFill>
              <a:effectLst/>
              <a:uLnTx/>
              <a:uFillTx/>
              <a:latin typeface="Arial"/>
              <a:ea typeface="SimSun" pitchFamily="2" charset="-122"/>
              <a:cs typeface="+mn-cs"/>
            </a:endParaRPr>
          </a:p>
          <a:p>
            <a:pPr marL="342900" marR="0" lvl="0" indent="-342900"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直方图：</a:t>
            </a:r>
            <a:r>
              <a:rPr kumimoji="0" lang="en-US" altLang="zh-CN" sz="3000" b="0" i="1" u="none" strike="noStrike" kern="0" cap="none" spc="0" normalizeH="0" baseline="0" noProof="0">
                <a:ln>
                  <a:noFill/>
                </a:ln>
                <a:solidFill>
                  <a:srgbClr val="000000"/>
                </a:solidFill>
                <a:effectLst/>
                <a:uLnTx/>
                <a:uFillTx/>
                <a:latin typeface="Arial"/>
                <a:ea typeface="SimSun" pitchFamily="2" charset="-122"/>
                <a:cs typeface="+mn-cs"/>
              </a:rPr>
              <a:t>x</a:t>
            </a: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轴代表值，</a:t>
            </a:r>
            <a:r>
              <a:rPr kumimoji="0" lang="en-US" altLang="zh-CN" sz="3000" b="0" i="1" u="none" strike="noStrike" kern="0" cap="none" spc="0" normalizeH="0" baseline="0" noProof="0">
                <a:ln>
                  <a:noFill/>
                </a:ln>
                <a:solidFill>
                  <a:srgbClr val="000000"/>
                </a:solidFill>
                <a:effectLst/>
                <a:uLnTx/>
                <a:uFillTx/>
                <a:latin typeface="Arial"/>
                <a:ea typeface="SimSun" pitchFamily="2" charset="-122"/>
                <a:cs typeface="+mn-cs"/>
              </a:rPr>
              <a:t>y</a:t>
            </a: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轴代表值的频率</a:t>
            </a:r>
            <a:endParaRPr kumimoji="0" lang="en-US" altLang="zh-CN" sz="3000" b="0" i="0" u="none" strike="noStrike" kern="0" cap="none" spc="0" normalizeH="0" baseline="0" noProof="0">
              <a:ln>
                <a:noFill/>
              </a:ln>
              <a:solidFill>
                <a:srgbClr val="000000"/>
              </a:solidFill>
              <a:effectLst/>
              <a:uLnTx/>
              <a:uFillTx/>
              <a:latin typeface="Arial"/>
              <a:ea typeface="SimSun" pitchFamily="2" charset="-122"/>
              <a:cs typeface="+mn-cs"/>
            </a:endParaRPr>
          </a:p>
          <a:p>
            <a:pPr marL="342900" marR="0" lvl="0" indent="-342900"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分位数图：每个值</a:t>
            </a:r>
            <a:r>
              <a:rPr kumimoji="0" lang="en-US" altLang="zh-CN" sz="3000" b="0" i="1" u="none" strike="noStrike" kern="0" cap="none" spc="0" normalizeH="0" baseline="0" noProof="0">
                <a:ln>
                  <a:noFill/>
                </a:ln>
                <a:solidFill>
                  <a:srgbClr val="000000"/>
                </a:solidFill>
                <a:effectLst/>
                <a:uLnTx/>
                <a:uFillTx/>
                <a:latin typeface="Arial"/>
                <a:ea typeface="SimSun" pitchFamily="2" charset="-122"/>
                <a:cs typeface="+mn-cs"/>
              </a:rPr>
              <a:t>x</a:t>
            </a:r>
            <a:r>
              <a:rPr kumimoji="0" lang="en-US" altLang="zh-CN" sz="3000" b="0" i="1" u="none" strike="noStrike" kern="0" cap="none" spc="0" normalizeH="0" baseline="-25000" noProof="0">
                <a:ln>
                  <a:noFill/>
                </a:ln>
                <a:solidFill>
                  <a:srgbClr val="000000"/>
                </a:solidFill>
                <a:effectLst/>
                <a:uLnTx/>
                <a:uFillTx/>
                <a:latin typeface="Arial"/>
                <a:ea typeface="SimSun" pitchFamily="2" charset="-122"/>
                <a:cs typeface="+mn-cs"/>
              </a:rPr>
              <a:t>i</a:t>
            </a: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都有对应的值</a:t>
            </a:r>
            <a:r>
              <a:rPr kumimoji="0" lang="en-US" altLang="zh-CN" sz="3000" b="0" i="1" u="none" strike="noStrike" kern="0" cap="none" spc="0" normalizeH="0" baseline="0" noProof="0">
                <a:ln>
                  <a:noFill/>
                </a:ln>
                <a:solidFill>
                  <a:srgbClr val="000000"/>
                </a:solidFill>
                <a:effectLst/>
                <a:uLnTx/>
                <a:uFillTx/>
                <a:latin typeface="Arial"/>
                <a:ea typeface="SimSun" pitchFamily="2" charset="-122"/>
                <a:cs typeface="+mn-cs"/>
              </a:rPr>
              <a:t>f</a:t>
            </a:r>
            <a:r>
              <a:rPr kumimoji="0" lang="en-US" altLang="zh-CN" sz="3000" b="0" i="1" u="none" strike="noStrike" kern="0" cap="none" spc="0" normalizeH="0" baseline="-25000" noProof="0">
                <a:ln>
                  <a:noFill/>
                </a:ln>
                <a:solidFill>
                  <a:srgbClr val="000000"/>
                </a:solidFill>
                <a:effectLst/>
                <a:uLnTx/>
                <a:uFillTx/>
                <a:latin typeface="Arial"/>
                <a:ea typeface="SimSun" pitchFamily="2" charset="-122"/>
                <a:cs typeface="+mn-cs"/>
              </a:rPr>
              <a:t>i</a:t>
            </a: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，表示大概有</a:t>
            </a:r>
            <a:r>
              <a:rPr kumimoji="0" lang="en-US" altLang="zh-CN" sz="3000" b="0" i="1" u="none" strike="noStrike" kern="0" cap="none" spc="0" normalizeH="0" baseline="0" noProof="0">
                <a:ln>
                  <a:noFill/>
                </a:ln>
                <a:solidFill>
                  <a:srgbClr val="000000"/>
                </a:solidFill>
                <a:effectLst/>
                <a:uLnTx/>
                <a:uFillTx/>
                <a:latin typeface="Arial"/>
                <a:ea typeface="SimSun" pitchFamily="2" charset="-122"/>
                <a:cs typeface="+mn-cs"/>
              </a:rPr>
              <a:t>100*f</a:t>
            </a:r>
            <a:r>
              <a:rPr kumimoji="0" lang="en-US" altLang="zh-CN" sz="3000" b="0" i="0" u="none" strike="noStrike" kern="0" cap="none" spc="0" normalizeH="0" baseline="0" noProof="0">
                <a:ln>
                  <a:noFill/>
                </a:ln>
                <a:solidFill>
                  <a:srgbClr val="000000"/>
                </a:solidFill>
                <a:effectLst/>
                <a:uLnTx/>
                <a:uFillTx/>
                <a:latin typeface="Arial"/>
                <a:ea typeface="SimSun" pitchFamily="2" charset="-122"/>
                <a:cs typeface="+mn-cs"/>
              </a:rPr>
              <a:t>i</a:t>
            </a:r>
            <a:r>
              <a:rPr kumimoji="0" lang="en-US" altLang="zh-CN" sz="3000" b="0" i="1" u="none" strike="noStrike" kern="0" cap="none" spc="0" normalizeH="0" baseline="0" noProof="0">
                <a:ln>
                  <a:noFill/>
                </a:ln>
                <a:solidFill>
                  <a:srgbClr val="000000"/>
                </a:solidFill>
                <a:effectLst/>
                <a:uLnTx/>
                <a:uFillTx/>
                <a:latin typeface="Arial"/>
                <a:ea typeface="SimSun" pitchFamily="2" charset="-122"/>
                <a:cs typeface="+mn-cs"/>
              </a:rPr>
              <a:t>%</a:t>
            </a: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的值是小于</a:t>
            </a:r>
            <a:r>
              <a:rPr kumimoji="0" lang="en-US" altLang="zh-CN" sz="3000" b="0" i="1" u="none" strike="noStrike" kern="0" cap="none" spc="0" normalizeH="0" baseline="0" noProof="0">
                <a:ln>
                  <a:noFill/>
                </a:ln>
                <a:solidFill>
                  <a:srgbClr val="000000"/>
                </a:solidFill>
                <a:effectLst/>
                <a:uLnTx/>
                <a:uFillTx/>
                <a:latin typeface="Arial"/>
                <a:ea typeface="SimSun" pitchFamily="2" charset="-122"/>
                <a:cs typeface="+mn-cs"/>
              </a:rPr>
              <a:t>x</a:t>
            </a:r>
            <a:r>
              <a:rPr kumimoji="0" lang="en-US" altLang="zh-CN" sz="3000" b="0" i="0" u="none" strike="noStrike" kern="0" cap="none" spc="0" normalizeH="0" baseline="0" noProof="0">
                <a:ln>
                  <a:noFill/>
                </a:ln>
                <a:solidFill>
                  <a:srgbClr val="000000"/>
                </a:solidFill>
                <a:effectLst/>
                <a:uLnTx/>
                <a:uFillTx/>
                <a:latin typeface="Arial"/>
                <a:ea typeface="SimSun" pitchFamily="2" charset="-122"/>
                <a:cs typeface="+mn-cs"/>
              </a:rPr>
              <a:t>i</a:t>
            </a: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的</a:t>
            </a:r>
            <a:endParaRPr kumimoji="0" lang="en-US" altLang="zh-CN" sz="3000" b="0" i="0" u="none" strike="noStrike" kern="0" cap="none" spc="0" normalizeH="0" baseline="0" noProof="0">
              <a:ln>
                <a:noFill/>
              </a:ln>
              <a:solidFill>
                <a:srgbClr val="000000"/>
              </a:solidFill>
              <a:effectLst/>
              <a:uLnTx/>
              <a:uFillTx/>
              <a:latin typeface="Arial"/>
              <a:ea typeface="SimSun" pitchFamily="2" charset="-122"/>
              <a:cs typeface="+mn-cs"/>
            </a:endParaRPr>
          </a:p>
          <a:p>
            <a:pPr marL="342900" marR="0" lvl="0" indent="-342900"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分位数</a:t>
            </a:r>
            <a:r>
              <a:rPr kumimoji="0" lang="en-US" altLang="zh-CN" sz="3000" b="0" i="0" u="none" strike="noStrike" kern="0" cap="none" spc="0" normalizeH="0" baseline="0" noProof="0">
                <a:ln>
                  <a:noFill/>
                </a:ln>
                <a:solidFill>
                  <a:srgbClr val="000000"/>
                </a:solidFill>
                <a:effectLst/>
                <a:uLnTx/>
                <a:uFillTx/>
                <a:latin typeface="Arial"/>
                <a:ea typeface="SimSun" pitchFamily="2" charset="-122"/>
                <a:cs typeface="+mn-cs"/>
              </a:rPr>
              <a:t>-</a:t>
            </a: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分位数图（</a:t>
            </a:r>
            <a:r>
              <a:rPr kumimoji="0" lang="en-US" altLang="zh-CN" sz="3000" b="0" i="0" u="none" strike="noStrike" kern="0" cap="none" spc="0" normalizeH="0" baseline="0" noProof="0">
                <a:ln>
                  <a:noFill/>
                </a:ln>
                <a:solidFill>
                  <a:srgbClr val="000000"/>
                </a:solidFill>
                <a:effectLst/>
                <a:uLnTx/>
                <a:uFillTx/>
                <a:latin typeface="Arial"/>
                <a:ea typeface="SimSun" pitchFamily="2" charset="-122"/>
                <a:cs typeface="+mn-cs"/>
              </a:rPr>
              <a:t>q-q</a:t>
            </a: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图）：</a:t>
            </a:r>
            <a:r>
              <a:rPr kumimoji="0" lang="zh-CN" altLang="en-US" sz="3200" b="0" i="0" u="none" strike="noStrike" kern="0" cap="none" spc="0" normalizeH="0" baseline="0" noProof="0">
                <a:ln>
                  <a:noFill/>
                </a:ln>
                <a:solidFill>
                  <a:srgbClr val="000000"/>
                </a:solidFill>
                <a:effectLst/>
                <a:uLnTx/>
                <a:uFillTx/>
                <a:latin typeface="Arial"/>
                <a:ea typeface="SimSun" pitchFamily="2" charset="-122"/>
                <a:cs typeface="+mn-cs"/>
              </a:rPr>
              <a:t>对着另一个单变量的分位数，绘制一个单变量分布的分位数</a:t>
            </a:r>
          </a:p>
          <a:p>
            <a:pPr marL="342900" marR="0" lvl="0" indent="-342900"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散点图：每个值对为一个代数坐标对，并作为一个点画在平面上</a:t>
            </a:r>
            <a:endParaRPr kumimoji="0" lang="en-US" altLang="zh-CN" sz="3000" b="0" i="0" u="none" strike="noStrike" kern="0" cap="none" spc="0" normalizeH="0" baseline="0" noProof="0" dirty="0">
              <a:ln>
                <a:noFill/>
              </a:ln>
              <a:solidFill>
                <a:srgbClr val="000000"/>
              </a:solidFill>
              <a:effectLst/>
              <a:uLnTx/>
              <a:uFillTx/>
              <a:latin typeface="Arial"/>
              <a:ea typeface="SimSun" pitchFamily="2" charset="-122"/>
              <a:cs typeface="+mn-cs"/>
            </a:endParaRPr>
          </a:p>
        </p:txBody>
      </p:sp>
    </p:spTree>
    <p:extLst>
      <p:ext uri="{BB962C8B-B14F-4D97-AF65-F5344CB8AC3E}">
        <p14:creationId xmlns:p14="http://schemas.microsoft.com/office/powerpoint/2010/main" val="958281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基本统计类描述的图形显示</a:t>
            </a:r>
            <a:r>
              <a:rPr lang="en-US" altLang="zh-CN" dirty="0"/>
              <a:t>——</a:t>
            </a:r>
            <a:r>
              <a:rPr lang="zh-CN" altLang="en-US" dirty="0"/>
              <a:t>直方图</a:t>
            </a:r>
          </a:p>
        </p:txBody>
      </p:sp>
      <p:sp>
        <p:nvSpPr>
          <p:cNvPr id="2" name="Rectangle 3">
            <a:extLst>
              <a:ext uri="{FF2B5EF4-FFF2-40B4-BE49-F238E27FC236}">
                <a16:creationId xmlns:a16="http://schemas.microsoft.com/office/drawing/2014/main" id="{62A18983-5E41-FA91-AE77-7ACC355D5EC2}"/>
              </a:ext>
            </a:extLst>
          </p:cNvPr>
          <p:cNvSpPr txBox="1">
            <a:spLocks noChangeArrowheads="1"/>
          </p:cNvSpPr>
          <p:nvPr/>
        </p:nvSpPr>
        <p:spPr bwMode="auto">
          <a:xfrm>
            <a:off x="301625" y="1428750"/>
            <a:ext cx="47752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100" b="0" i="0" u="none" strike="noStrike" kern="0" cap="none" spc="0" normalizeH="0" baseline="0" noProof="0">
                <a:ln>
                  <a:noFill/>
                </a:ln>
                <a:solidFill>
                  <a:srgbClr val="000000"/>
                </a:solidFill>
                <a:effectLst/>
                <a:uLnTx/>
                <a:uFillTx/>
                <a:latin typeface="Arial"/>
                <a:ea typeface="SimSun" pitchFamily="2" charset="-122"/>
                <a:cs typeface="+mn-cs"/>
              </a:rPr>
              <a:t>直方图：</a:t>
            </a:r>
            <a:r>
              <a:rPr kumimoji="0" lang="zh-CN" altLang="en-US" sz="2000" b="0" i="0" u="none" strike="noStrike" kern="0" cap="none" spc="0" normalizeH="0" baseline="0" noProof="0">
                <a:ln>
                  <a:noFill/>
                </a:ln>
                <a:solidFill>
                  <a:srgbClr val="000000"/>
                </a:solidFill>
                <a:effectLst/>
                <a:uLnTx/>
                <a:uFillTx/>
                <a:latin typeface="Arial"/>
                <a:ea typeface="SimSun" pitchFamily="2" charset="-122"/>
                <a:cs typeface="+mn-cs"/>
              </a:rPr>
              <a:t>一种单变量图形表示方法</a:t>
            </a: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将数据分布划分成不相交的子集或桶，通常每个桶宽度一致并用一个矩形表示，其高度表示桶中数据在给定数据中出现的计数或频率</a:t>
            </a: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p:txBody>
      </p:sp>
      <p:pic>
        <p:nvPicPr>
          <p:cNvPr id="3" name="Picture 4">
            <a:extLst>
              <a:ext uri="{FF2B5EF4-FFF2-40B4-BE49-F238E27FC236}">
                <a16:creationId xmlns:a16="http://schemas.microsoft.com/office/drawing/2014/main" id="{BCA078D9-CC6E-EA3E-2341-66958601F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1464" y="1428750"/>
            <a:ext cx="295116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对象 1">
            <a:extLst>
              <a:ext uri="{FF2B5EF4-FFF2-40B4-BE49-F238E27FC236}">
                <a16:creationId xmlns:a16="http://schemas.microsoft.com/office/drawing/2014/main" id="{1A9D1910-A6FB-E082-01FB-6E70784E34A8}"/>
              </a:ext>
            </a:extLst>
          </p:cNvPr>
          <p:cNvGraphicFramePr>
            <a:graphicFrameLocks noChangeAspect="1"/>
          </p:cNvGraphicFramePr>
          <p:nvPr/>
        </p:nvGraphicFramePr>
        <p:xfrm>
          <a:off x="457200" y="3181350"/>
          <a:ext cx="2530475" cy="1543050"/>
        </p:xfrm>
        <a:graphic>
          <a:graphicData uri="http://schemas.openxmlformats.org/presentationml/2006/ole">
            <mc:AlternateContent xmlns:mc="http://schemas.openxmlformats.org/markup-compatibility/2006">
              <mc:Choice xmlns:v="urn:schemas-microsoft-com:vml" Requires="v">
                <p:oleObj r:id="rId3" imgW="3063240" imgH="1691640" progId="SmartDraw.2">
                  <p:embed/>
                </p:oleObj>
              </mc:Choice>
              <mc:Fallback>
                <p:oleObj r:id="rId3" imgW="3063240" imgH="1691640" progId="SmartDraw.2">
                  <p:embed/>
                  <p:pic>
                    <p:nvPicPr>
                      <p:cNvPr id="27653" name="对象 1">
                        <a:extLst>
                          <a:ext uri="{FF2B5EF4-FFF2-40B4-BE49-F238E27FC236}">
                            <a16:creationId xmlns:a16="http://schemas.microsoft.com/office/drawing/2014/main" id="{3C020503-7305-98FB-D4AA-093F2B4EF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181350"/>
                        <a:ext cx="253047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2">
            <a:extLst>
              <a:ext uri="{FF2B5EF4-FFF2-40B4-BE49-F238E27FC236}">
                <a16:creationId xmlns:a16="http://schemas.microsoft.com/office/drawing/2014/main" id="{81A15003-7A9F-3F91-2A3D-6A5D8CABD459}"/>
              </a:ext>
            </a:extLst>
          </p:cNvPr>
          <p:cNvGraphicFramePr>
            <a:graphicFrameLocks noChangeAspect="1"/>
          </p:cNvGraphicFramePr>
          <p:nvPr/>
        </p:nvGraphicFramePr>
        <p:xfrm>
          <a:off x="457200" y="4868863"/>
          <a:ext cx="2566988" cy="1608137"/>
        </p:xfrm>
        <a:graphic>
          <a:graphicData uri="http://schemas.openxmlformats.org/presentationml/2006/ole">
            <mc:AlternateContent xmlns:mc="http://schemas.openxmlformats.org/markup-compatibility/2006">
              <mc:Choice xmlns:v="urn:schemas-microsoft-com:vml" Requires="v">
                <p:oleObj r:id="rId5" imgW="3063240" imgH="1691640" progId="SmartDraw.2">
                  <p:embed/>
                </p:oleObj>
              </mc:Choice>
              <mc:Fallback>
                <p:oleObj r:id="rId5" imgW="3063240" imgH="1691640" progId="SmartDraw.2">
                  <p:embed/>
                  <p:pic>
                    <p:nvPicPr>
                      <p:cNvPr id="27654" name="对象 2">
                        <a:extLst>
                          <a:ext uri="{FF2B5EF4-FFF2-40B4-BE49-F238E27FC236}">
                            <a16:creationId xmlns:a16="http://schemas.microsoft.com/office/drawing/2014/main" id="{A912279F-6450-F81F-2E43-D5E8A67164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868863"/>
                        <a:ext cx="2566988"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3">
            <a:extLst>
              <a:ext uri="{FF2B5EF4-FFF2-40B4-BE49-F238E27FC236}">
                <a16:creationId xmlns:a16="http://schemas.microsoft.com/office/drawing/2014/main" id="{5DD29A4F-CF4B-266B-14B2-0CBE49E73D9B}"/>
              </a:ext>
            </a:extLst>
          </p:cNvPr>
          <p:cNvSpPr txBox="1">
            <a:spLocks noChangeArrowheads="1"/>
          </p:cNvSpPr>
          <p:nvPr/>
        </p:nvSpPr>
        <p:spPr bwMode="auto">
          <a:xfrm>
            <a:off x="3709193" y="4764790"/>
            <a:ext cx="4773613" cy="12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90000"/>
              </a:lnSpc>
              <a:spcBef>
                <a:spcPct val="20000"/>
              </a:spcBef>
              <a:spcAft>
                <a:spcPct val="0"/>
              </a:spcAft>
              <a:buClr>
                <a:srgbClr val="CC9900"/>
              </a:buClr>
              <a:buSzPct val="65000"/>
              <a:buFont typeface="Wingdings" pitchFamily="2" charset="2"/>
              <a:buChar char="n"/>
              <a:tabLst/>
              <a:defRPr/>
            </a:pPr>
            <a:r>
              <a:rPr kumimoji="0" lang="zh-CN" altLang="en-US" sz="2100" b="0" i="0" u="none" strike="noStrike" kern="0" cap="none" spc="0" normalizeH="0" baseline="0" noProof="0" dirty="0">
                <a:ln>
                  <a:noFill/>
                </a:ln>
                <a:solidFill>
                  <a:srgbClr val="000000"/>
                </a:solidFill>
                <a:effectLst/>
                <a:uLnTx/>
                <a:uFillTx/>
                <a:latin typeface="Arial"/>
                <a:ea typeface="SimSun" pitchFamily="2" charset="-122"/>
                <a:cs typeface="+mn-cs"/>
              </a:rPr>
              <a:t>直方图往往能比盒图包含更多信息</a:t>
            </a:r>
            <a:endParaRPr kumimoji="0" lang="en-US" altLang="zh-CN" sz="2100" b="0" i="0" u="none" strike="noStrike" kern="0" cap="none" spc="0" normalizeH="0" baseline="0" noProof="0" dirty="0">
              <a:ln>
                <a:noFill/>
              </a:ln>
              <a:solidFill>
                <a:srgbClr val="000000"/>
              </a:solidFill>
              <a:effectLst/>
              <a:uLnTx/>
              <a:uFillTx/>
              <a:latin typeface="Arial"/>
              <a:ea typeface="SimSun" pitchFamily="2" charset="-122"/>
              <a:cs typeface="+mn-cs"/>
            </a:endParaRP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itchFamily="2" charset="2"/>
              <a:buChar char="q"/>
              <a:tabLst/>
              <a:defRPr/>
            </a:pPr>
            <a:r>
              <a:rPr kumimoji="0" lang="zh-CN" altLang="en-US" sz="1600" b="0" i="0" u="none" strike="noStrike" kern="0" cap="none" spc="0" normalizeH="0" baseline="0" noProof="0" dirty="0">
                <a:ln>
                  <a:noFill/>
                </a:ln>
                <a:solidFill>
                  <a:srgbClr val="000000"/>
                </a:solidFill>
                <a:effectLst/>
                <a:uLnTx/>
                <a:uFillTx/>
                <a:latin typeface="Arial"/>
                <a:ea typeface="SimSun" pitchFamily="2" charset="-122"/>
              </a:rPr>
              <a:t>左边两个直方图所示的数据有着相同的盒图表示：相同的 </a:t>
            </a:r>
            <a:r>
              <a:rPr kumimoji="0" lang="en-US" altLang="zh-CN" sz="1600" b="0" i="0" u="none" strike="noStrike" kern="0" cap="none" spc="0" normalizeH="0" baseline="0" noProof="0" dirty="0">
                <a:ln>
                  <a:noFill/>
                </a:ln>
                <a:solidFill>
                  <a:srgbClr val="000000"/>
                </a:solidFill>
                <a:effectLst/>
                <a:uLnTx/>
                <a:uFillTx/>
                <a:latin typeface="Arial"/>
                <a:ea typeface="SimSun" pitchFamily="2" charset="-122"/>
              </a:rPr>
              <a:t>min, Q1, median, Q3, max</a:t>
            </a: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itchFamily="2" charset="2"/>
              <a:buChar char="q"/>
              <a:tabLst/>
              <a:defRPr/>
            </a:pPr>
            <a:r>
              <a:rPr kumimoji="0" lang="zh-CN" altLang="en-US" sz="1600" b="0" i="0" u="none" strike="noStrike" kern="0" cap="none" spc="0" normalizeH="0" baseline="0" noProof="0" dirty="0">
                <a:ln>
                  <a:noFill/>
                </a:ln>
                <a:solidFill>
                  <a:srgbClr val="000000"/>
                </a:solidFill>
                <a:effectLst/>
                <a:uLnTx/>
                <a:uFillTx/>
                <a:latin typeface="Arial"/>
                <a:ea typeface="SimSun" pitchFamily="2" charset="-122"/>
              </a:rPr>
              <a:t>但他们的数据分布有着显著不同</a:t>
            </a:r>
          </a:p>
        </p:txBody>
      </p:sp>
    </p:spTree>
    <p:extLst>
      <p:ext uri="{BB962C8B-B14F-4D97-AF65-F5344CB8AC3E}">
        <p14:creationId xmlns:p14="http://schemas.microsoft.com/office/powerpoint/2010/main" val="4076858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分位数图</a:t>
            </a:r>
          </a:p>
        </p:txBody>
      </p:sp>
      <p:sp>
        <p:nvSpPr>
          <p:cNvPr id="2" name="Rectangle 3">
            <a:extLst>
              <a:ext uri="{FF2B5EF4-FFF2-40B4-BE49-F238E27FC236}">
                <a16:creationId xmlns:a16="http://schemas.microsoft.com/office/drawing/2014/main" id="{F60E4450-70D3-611A-B7A1-20CA25301745}"/>
              </a:ext>
            </a:extLst>
          </p:cNvPr>
          <p:cNvSpPr txBox="1">
            <a:spLocks noChangeArrowheads="1"/>
          </p:cNvSpPr>
          <p:nvPr/>
        </p:nvSpPr>
        <p:spPr bwMode="auto">
          <a:xfrm>
            <a:off x="457200" y="1600200"/>
            <a:ext cx="82296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cs typeface="+mn-cs"/>
              </a:rPr>
              <a:t>一种观察单变量数据分布的简单有效方法</a:t>
            </a:r>
            <a:endParaRPr kumimoji="0" lang="en-US" altLang="zh-CN" sz="2600" b="0" i="0" u="none" strike="noStrike" kern="0" cap="none" spc="0" normalizeH="0" baseline="0" noProof="0">
              <a:ln>
                <a:noFill/>
              </a:ln>
              <a:solidFill>
                <a:srgbClr val="000000"/>
              </a:solidFill>
              <a:effectLst/>
              <a:uLnTx/>
              <a:uFillTx/>
              <a:latin typeface="Arial"/>
              <a:ea typeface="SimSun" pitchFamily="2" charset="-122"/>
              <a:cs typeface="+mn-cs"/>
            </a:endParaRPr>
          </a:p>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cs typeface="+mn-cs"/>
              </a:rPr>
              <a:t>显示所有的数据，允许用户评估总的情况和不寻常情况的出现</a:t>
            </a:r>
          </a:p>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cs typeface="+mn-cs"/>
              </a:rPr>
              <a:t>绘出了分位数信息</a:t>
            </a:r>
          </a:p>
          <a:p>
            <a:pPr marL="669925" marR="0" lvl="1" indent="-325438" algn="l" defTabSz="914400" rtl="0" eaLnBrk="0" fontAlgn="base" latinLnBrk="0" hangingPunct="0">
              <a:lnSpc>
                <a:spcPct val="80000"/>
              </a:lnSpc>
              <a:spcBef>
                <a:spcPct val="20000"/>
              </a:spcBef>
              <a:spcAft>
                <a:spcPct val="0"/>
              </a:spcAft>
              <a:buClr>
                <a:srgbClr val="3B812F"/>
              </a:buClr>
              <a:buSzPct val="60000"/>
              <a:buFont typeface="Wingdings" panose="05000000000000000000" pitchFamily="2" charset="2"/>
              <a:buChar char="q"/>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设</a:t>
            </a:r>
            <a:r>
              <a:rPr kumimoji="0" lang="en-US" altLang="zh-CN" sz="2200" b="0" i="1" u="none" strike="noStrike" kern="0" cap="none" spc="0" normalizeH="0" baseline="0" noProof="0">
                <a:ln>
                  <a:noFill/>
                </a:ln>
                <a:solidFill>
                  <a:srgbClr val="000000"/>
                </a:solidFill>
                <a:effectLst/>
                <a:uLnTx/>
                <a:uFillTx/>
                <a:latin typeface="Arial"/>
                <a:ea typeface="SimSun" pitchFamily="2" charset="-122"/>
              </a:rPr>
              <a:t>x</a:t>
            </a:r>
            <a:r>
              <a:rPr kumimoji="0" lang="en-US" altLang="zh-CN" sz="2200" b="0" i="1" u="none" strike="noStrike" kern="0" cap="none" spc="0" normalizeH="0" baseline="-25000" noProof="0">
                <a:ln>
                  <a:noFill/>
                </a:ln>
                <a:solidFill>
                  <a:srgbClr val="000000"/>
                </a:solidFill>
                <a:effectLst/>
                <a:uLnTx/>
                <a:uFillTx/>
                <a:latin typeface="Arial"/>
                <a:ea typeface="SimSun" pitchFamily="2" charset="-122"/>
              </a:rPr>
              <a:t>i</a:t>
            </a: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是递增排序的数据，则每个</a:t>
            </a:r>
            <a:r>
              <a:rPr kumimoji="0" lang="en-US" altLang="zh-CN" sz="2200" b="0" i="1" u="none" strike="noStrike" kern="0" cap="none" spc="0" normalizeH="0" baseline="0" noProof="0">
                <a:ln>
                  <a:noFill/>
                </a:ln>
                <a:solidFill>
                  <a:srgbClr val="000000"/>
                </a:solidFill>
                <a:effectLst/>
                <a:uLnTx/>
                <a:uFillTx/>
                <a:latin typeface="Arial"/>
                <a:ea typeface="SimSun" pitchFamily="2" charset="-122"/>
              </a:rPr>
              <a:t>x</a:t>
            </a:r>
            <a:r>
              <a:rPr kumimoji="0" lang="en-US" altLang="zh-CN" sz="2200" b="0" i="1" u="none" strike="noStrike" kern="0" cap="none" spc="0" normalizeH="0" baseline="-25000" noProof="0">
                <a:ln>
                  <a:noFill/>
                </a:ln>
                <a:solidFill>
                  <a:srgbClr val="000000"/>
                </a:solidFill>
                <a:effectLst/>
                <a:uLnTx/>
                <a:uFillTx/>
                <a:latin typeface="Arial"/>
                <a:ea typeface="SimSun" pitchFamily="2" charset="-122"/>
              </a:rPr>
              <a:t>i</a:t>
            </a: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都有相对应的</a:t>
            </a:r>
            <a:r>
              <a:rPr kumimoji="0" lang="en-US" altLang="zh-CN" sz="2200" b="0" i="1" u="none" strike="noStrike" kern="0" cap="none" spc="0" normalizeH="0" baseline="0" noProof="0">
                <a:ln>
                  <a:noFill/>
                </a:ln>
                <a:solidFill>
                  <a:srgbClr val="000000"/>
                </a:solidFill>
                <a:effectLst/>
                <a:uLnTx/>
                <a:uFillTx/>
                <a:latin typeface="Arial"/>
                <a:ea typeface="SimSun" pitchFamily="2" charset="-122"/>
              </a:rPr>
              <a:t>f</a:t>
            </a:r>
            <a:r>
              <a:rPr kumimoji="0" lang="en-US" altLang="zh-CN" sz="2200" b="0" i="1" u="none" strike="noStrike" kern="0" cap="none" spc="0" normalizeH="0" baseline="-25000" noProof="0">
                <a:ln>
                  <a:noFill/>
                </a:ln>
                <a:solidFill>
                  <a:srgbClr val="000000"/>
                </a:solidFill>
                <a:effectLst/>
                <a:uLnTx/>
                <a:uFillTx/>
                <a:latin typeface="Arial"/>
                <a:ea typeface="SimSun" pitchFamily="2" charset="-122"/>
              </a:rPr>
              <a:t>i</a:t>
            </a: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，指出大约有</a:t>
            </a:r>
            <a:r>
              <a:rPr kumimoji="0" lang="en-US" altLang="zh-CN" sz="2200" b="0" i="1" u="none" strike="noStrike" kern="0" cap="none" spc="0" normalizeH="0" baseline="0" noProof="0">
                <a:ln>
                  <a:noFill/>
                </a:ln>
                <a:solidFill>
                  <a:srgbClr val="000000"/>
                </a:solidFill>
                <a:effectLst/>
                <a:uLnTx/>
                <a:uFillTx/>
                <a:latin typeface="Arial"/>
                <a:ea typeface="SimSun" pitchFamily="2" charset="-122"/>
              </a:rPr>
              <a:t>100 f</a:t>
            </a:r>
            <a:r>
              <a:rPr kumimoji="0" lang="en-US" altLang="zh-CN" sz="2200" b="0" i="1" u="none" strike="noStrike" kern="0" cap="none" spc="0" normalizeH="0" baseline="-25000" noProof="0">
                <a:ln>
                  <a:noFill/>
                </a:ln>
                <a:solidFill>
                  <a:srgbClr val="000000"/>
                </a:solidFill>
                <a:effectLst/>
                <a:uLnTx/>
                <a:uFillTx/>
                <a:latin typeface="Arial"/>
                <a:ea typeface="SimSun" pitchFamily="2" charset="-122"/>
              </a:rPr>
              <a:t>i</a:t>
            </a:r>
            <a:r>
              <a:rPr kumimoji="0" lang="en-US" altLang="zh-CN" sz="2200" b="0" i="1" u="none" strike="noStrike" kern="0" cap="none" spc="0" normalizeH="0" baseline="0" noProof="0">
                <a:ln>
                  <a:noFill/>
                </a:ln>
                <a:solidFill>
                  <a:srgbClr val="000000"/>
                </a:solidFill>
                <a:effectLst/>
                <a:uLnTx/>
                <a:uFillTx/>
                <a:latin typeface="Arial"/>
                <a:ea typeface="SimSun" pitchFamily="2" charset="-122"/>
              </a:rPr>
              <a:t> </a:t>
            </a:r>
            <a:r>
              <a:rPr kumimoji="0" lang="zh-CN" altLang="en-US" sz="2200" b="0" i="1" u="none" strike="noStrike" kern="0" cap="none" spc="0" normalizeH="0" baseline="0" noProof="0">
                <a:ln>
                  <a:noFill/>
                </a:ln>
                <a:solidFill>
                  <a:srgbClr val="000000"/>
                </a:solidFill>
                <a:effectLst/>
                <a:uLnTx/>
                <a:uFillTx/>
                <a:latin typeface="Arial"/>
                <a:ea typeface="SimSun" pitchFamily="2" charset="-122"/>
              </a:rPr>
              <a:t>％</a:t>
            </a: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的数据小于等于</a:t>
            </a:r>
            <a:r>
              <a:rPr kumimoji="0" lang="en-US" altLang="zh-CN" sz="2200" b="0" i="1" u="none" strike="noStrike" kern="0" cap="none" spc="0" normalizeH="0" baseline="0" noProof="0">
                <a:ln>
                  <a:noFill/>
                </a:ln>
                <a:solidFill>
                  <a:srgbClr val="000000"/>
                </a:solidFill>
                <a:effectLst/>
                <a:uLnTx/>
                <a:uFillTx/>
                <a:latin typeface="Arial"/>
                <a:ea typeface="SimSun" pitchFamily="2" charset="-122"/>
              </a:rPr>
              <a:t>x</a:t>
            </a:r>
            <a:r>
              <a:rPr kumimoji="0" lang="en-US" altLang="zh-CN" sz="2200" b="0" i="1" u="none" strike="noStrike" kern="0" cap="none" spc="0" normalizeH="0" baseline="-25000" noProof="0">
                <a:ln>
                  <a:noFill/>
                </a:ln>
                <a:solidFill>
                  <a:srgbClr val="000000"/>
                </a:solidFill>
                <a:effectLst/>
                <a:uLnTx/>
                <a:uFillTx/>
                <a:latin typeface="Arial"/>
                <a:ea typeface="SimSun" pitchFamily="2" charset="-122"/>
              </a:rPr>
              <a:t>i</a:t>
            </a:r>
            <a:endParaRPr kumimoji="0" lang="en-US" altLang="zh-CN" sz="2200" b="0" i="1" u="none" strike="noStrike" kern="0" cap="none" spc="0" normalizeH="0" baseline="-25000" noProof="0" dirty="0">
              <a:ln>
                <a:noFill/>
              </a:ln>
              <a:solidFill>
                <a:srgbClr val="000000"/>
              </a:solidFill>
              <a:effectLst/>
              <a:uLnTx/>
              <a:uFillTx/>
              <a:latin typeface="Arial"/>
              <a:ea typeface="SimSun" pitchFamily="2" charset="-122"/>
            </a:endParaRPr>
          </a:p>
        </p:txBody>
      </p:sp>
      <p:pic>
        <p:nvPicPr>
          <p:cNvPr id="3" name="Picture 5">
            <a:extLst>
              <a:ext uri="{FF2B5EF4-FFF2-40B4-BE49-F238E27FC236}">
                <a16:creationId xmlns:a16="http://schemas.microsoft.com/office/drawing/2014/main" id="{8F5A2FBC-CCFA-E17C-A5B1-87193F8551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88" y="3929063"/>
            <a:ext cx="521970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0799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分位数－分位数图（</a:t>
            </a:r>
            <a:r>
              <a:rPr lang="en-US" altLang="zh-CN" dirty="0"/>
              <a:t>Q-Q </a:t>
            </a:r>
            <a:r>
              <a:rPr lang="zh-CN" altLang="en-US" dirty="0"/>
              <a:t>图）</a:t>
            </a:r>
          </a:p>
        </p:txBody>
      </p:sp>
      <p:sp>
        <p:nvSpPr>
          <p:cNvPr id="2" name="Rectangle 3">
            <a:extLst>
              <a:ext uri="{FF2B5EF4-FFF2-40B4-BE49-F238E27FC236}">
                <a16:creationId xmlns:a16="http://schemas.microsoft.com/office/drawing/2014/main" id="{62060780-AFBA-8FF0-CF94-870E02907A0A}"/>
              </a:ext>
            </a:extLst>
          </p:cNvPr>
          <p:cNvSpPr txBox="1">
            <a:spLocks noChangeArrowheads="1"/>
          </p:cNvSpPr>
          <p:nvPr/>
        </p:nvSpPr>
        <p:spPr bwMode="auto">
          <a:xfrm>
            <a:off x="457200" y="1600200"/>
            <a:ext cx="8229600"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zh-CN" sz="2600" b="0" i="0" u="none" strike="noStrike" kern="0" cap="none" spc="0" normalizeH="0" baseline="0" noProof="0" dirty="0">
                <a:ln>
                  <a:noFill/>
                </a:ln>
                <a:solidFill>
                  <a:srgbClr val="000000"/>
                </a:solidFill>
                <a:effectLst/>
                <a:uLnTx/>
                <a:uFillTx/>
                <a:latin typeface="Arial"/>
                <a:ea typeface="SimSun" pitchFamily="2" charset="-122"/>
                <a:cs typeface="+mn-cs"/>
              </a:rPr>
              <a:t>对着另一个单变量的分位数，绘制一个单变量分布的分位数</a:t>
            </a:r>
          </a:p>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zh-CN" sz="2600" b="0" i="0" u="none" strike="noStrike" kern="0" cap="none" spc="0" normalizeH="0" baseline="0" noProof="0" dirty="0">
                <a:ln>
                  <a:noFill/>
                </a:ln>
                <a:solidFill>
                  <a:srgbClr val="000000"/>
                </a:solidFill>
                <a:effectLst/>
                <a:uLnTx/>
                <a:uFillTx/>
                <a:latin typeface="Arial"/>
                <a:ea typeface="SimSun" pitchFamily="2" charset="-122"/>
                <a:cs typeface="+mn-cs"/>
              </a:rPr>
              <a:t>允许用户观察是不是有从一个分布到另外一个分布的迁移</a:t>
            </a:r>
          </a:p>
        </p:txBody>
      </p:sp>
      <p:pic>
        <p:nvPicPr>
          <p:cNvPr id="3" name="Picture 5">
            <a:extLst>
              <a:ext uri="{FF2B5EF4-FFF2-40B4-BE49-F238E27FC236}">
                <a16:creationId xmlns:a16="http://schemas.microsoft.com/office/drawing/2014/main" id="{F8A05FDD-8757-1E77-8E9A-CCC2236AB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9788" y="3200400"/>
            <a:ext cx="4924425"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2026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散点图</a:t>
            </a:r>
          </a:p>
        </p:txBody>
      </p:sp>
      <p:sp>
        <p:nvSpPr>
          <p:cNvPr id="4" name="Rectangle 3">
            <a:extLst>
              <a:ext uri="{FF2B5EF4-FFF2-40B4-BE49-F238E27FC236}">
                <a16:creationId xmlns:a16="http://schemas.microsoft.com/office/drawing/2014/main" id="{C8420C77-5454-532F-13BA-C9935B92C536}"/>
              </a:ext>
            </a:extLst>
          </p:cNvPr>
          <p:cNvSpPr txBox="1">
            <a:spLocks noChangeArrowheads="1"/>
          </p:cNvSpPr>
          <p:nvPr/>
        </p:nvSpPr>
        <p:spPr bwMode="auto">
          <a:xfrm>
            <a:off x="457200" y="1600200"/>
            <a:ext cx="82296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zh-CN" sz="2600" b="0" i="0" u="none" strike="noStrike" kern="0" cap="none" spc="0" normalizeH="0" baseline="0" noProof="0">
                <a:ln>
                  <a:noFill/>
                </a:ln>
                <a:solidFill>
                  <a:srgbClr val="000000"/>
                </a:solidFill>
                <a:effectLst/>
                <a:uLnTx/>
                <a:uFillTx/>
                <a:latin typeface="Arial"/>
                <a:ea typeface="SimSun" pitchFamily="2" charset="-122"/>
                <a:cs typeface="+mn-cs"/>
              </a:rPr>
              <a:t>确定两个量化的变量之间看上去是否有联系、模式或者趋势的最有效的图形方法之一</a:t>
            </a:r>
          </a:p>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zh-CN" sz="2600" b="0" i="0" u="none" strike="noStrike" kern="0" cap="none" spc="0" normalizeH="0" baseline="0" noProof="0">
                <a:ln>
                  <a:noFill/>
                </a:ln>
                <a:solidFill>
                  <a:srgbClr val="000000"/>
                </a:solidFill>
                <a:effectLst/>
                <a:uLnTx/>
                <a:uFillTx/>
                <a:latin typeface="Arial"/>
                <a:ea typeface="SimSun" pitchFamily="2" charset="-122"/>
                <a:cs typeface="+mn-cs"/>
              </a:rPr>
              <a:t>散布图中的每个值都被视作代数坐标对，作为一个点画在平面上</a:t>
            </a:r>
          </a:p>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zh-CN" sz="2600" b="0" i="0" u="none" strike="noStrike" kern="0" cap="none" spc="0" normalizeH="0" baseline="0" noProof="0">
                <a:ln>
                  <a:noFill/>
                </a:ln>
                <a:solidFill>
                  <a:srgbClr val="000000"/>
                </a:solidFill>
                <a:effectLst/>
                <a:uLnTx/>
                <a:uFillTx/>
                <a:latin typeface="Arial"/>
                <a:ea typeface="SimSun" pitchFamily="2" charset="-122"/>
                <a:cs typeface="+mn-cs"/>
              </a:rPr>
              <a:t>易于观察双变量数据在平面上的分布</a:t>
            </a:r>
            <a:endParaRPr kumimoji="0" lang="zh-CN" altLang="zh-CN" sz="2600" b="0" i="0" u="none" strike="noStrike" kern="0" cap="none" spc="0" normalizeH="0" baseline="0" noProof="0" dirty="0">
              <a:ln>
                <a:noFill/>
              </a:ln>
              <a:solidFill>
                <a:srgbClr val="000000"/>
              </a:solidFill>
              <a:effectLst/>
              <a:uLnTx/>
              <a:uFillTx/>
              <a:latin typeface="Arial"/>
              <a:ea typeface="SimSun" pitchFamily="2" charset="-122"/>
              <a:cs typeface="+mn-cs"/>
            </a:endParaRPr>
          </a:p>
        </p:txBody>
      </p:sp>
      <p:pic>
        <p:nvPicPr>
          <p:cNvPr id="5" name="Picture 5">
            <a:extLst>
              <a:ext uri="{FF2B5EF4-FFF2-40B4-BE49-F238E27FC236}">
                <a16:creationId xmlns:a16="http://schemas.microsoft.com/office/drawing/2014/main" id="{4FB3B091-6A1C-F4B1-4060-9EB6446AF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714750"/>
            <a:ext cx="4791075"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4436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散点图与属性之间的相关性</a:t>
            </a:r>
          </a:p>
        </p:txBody>
      </p:sp>
      <p:pic>
        <p:nvPicPr>
          <p:cNvPr id="2" name="Picture 4" descr="ha02correl1">
            <a:extLst>
              <a:ext uri="{FF2B5EF4-FFF2-40B4-BE49-F238E27FC236}">
                <a16:creationId xmlns:a16="http://schemas.microsoft.com/office/drawing/2014/main" id="{E2C73A2F-7E13-64C5-08E4-5B927FE20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33655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descr="ha02correl2">
            <a:extLst>
              <a:ext uri="{FF2B5EF4-FFF2-40B4-BE49-F238E27FC236}">
                <a16:creationId xmlns:a16="http://schemas.microsoft.com/office/drawing/2014/main" id="{FACA5408-BEE4-6951-122B-E6EEE776A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219200"/>
            <a:ext cx="3810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fig46">
            <a:extLst>
              <a:ext uri="{FF2B5EF4-FFF2-40B4-BE49-F238E27FC236}">
                <a16:creationId xmlns:a16="http://schemas.microsoft.com/office/drawing/2014/main" id="{79B2C154-E9DB-46DC-2366-6CA1F61602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114800"/>
            <a:ext cx="3505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1">
            <a:extLst>
              <a:ext uri="{FF2B5EF4-FFF2-40B4-BE49-F238E27FC236}">
                <a16:creationId xmlns:a16="http://schemas.microsoft.com/office/drawing/2014/main" id="{A0889C39-E37E-6CA2-AF0F-6CEA71ABC252}"/>
              </a:ext>
            </a:extLst>
          </p:cNvPr>
          <p:cNvSpPr>
            <a:spLocks noChangeArrowheads="1"/>
          </p:cNvSpPr>
          <p:nvPr/>
        </p:nvSpPr>
        <p:spPr bwMode="auto">
          <a:xfrm>
            <a:off x="2627313" y="3244850"/>
            <a:ext cx="877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SimSun" panose="02010600030101010101" pitchFamily="2" charset="-122"/>
              </a:rPr>
              <a:t>正相关</a:t>
            </a:r>
          </a:p>
        </p:txBody>
      </p:sp>
      <p:sp>
        <p:nvSpPr>
          <p:cNvPr id="6" name="矩形 8">
            <a:extLst>
              <a:ext uri="{FF2B5EF4-FFF2-40B4-BE49-F238E27FC236}">
                <a16:creationId xmlns:a16="http://schemas.microsoft.com/office/drawing/2014/main" id="{6AC93C15-0D01-7C9B-563F-D48103B9ED92}"/>
              </a:ext>
            </a:extLst>
          </p:cNvPr>
          <p:cNvSpPr>
            <a:spLocks noChangeArrowheads="1"/>
          </p:cNvSpPr>
          <p:nvPr/>
        </p:nvSpPr>
        <p:spPr bwMode="auto">
          <a:xfrm>
            <a:off x="5364163" y="3275013"/>
            <a:ext cx="876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负相关</a:t>
            </a:r>
          </a:p>
        </p:txBody>
      </p:sp>
      <p:sp>
        <p:nvSpPr>
          <p:cNvPr id="7" name="矩形 9">
            <a:extLst>
              <a:ext uri="{FF2B5EF4-FFF2-40B4-BE49-F238E27FC236}">
                <a16:creationId xmlns:a16="http://schemas.microsoft.com/office/drawing/2014/main" id="{9979D247-DB00-CF6C-CFF1-2B926898A445}"/>
              </a:ext>
            </a:extLst>
          </p:cNvPr>
          <p:cNvSpPr>
            <a:spLocks noChangeArrowheads="1"/>
          </p:cNvSpPr>
          <p:nvPr/>
        </p:nvSpPr>
        <p:spPr bwMode="auto">
          <a:xfrm>
            <a:off x="2987675" y="4652963"/>
            <a:ext cx="18002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左边部分正相关</a:t>
            </a:r>
            <a:endPar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右边部分负相关</a:t>
            </a:r>
          </a:p>
        </p:txBody>
      </p:sp>
    </p:spTree>
    <p:extLst>
      <p:ext uri="{BB962C8B-B14F-4D97-AF65-F5344CB8AC3E}">
        <p14:creationId xmlns:p14="http://schemas.microsoft.com/office/powerpoint/2010/main" val="3000320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属性间不存在相关性</a:t>
            </a:r>
          </a:p>
        </p:txBody>
      </p:sp>
      <p:pic>
        <p:nvPicPr>
          <p:cNvPr id="8" name="Picture 3" descr="fig18-1">
            <a:extLst>
              <a:ext uri="{FF2B5EF4-FFF2-40B4-BE49-F238E27FC236}">
                <a16:creationId xmlns:a16="http://schemas.microsoft.com/office/drawing/2014/main" id="{12471063-267A-FD3E-B902-52AAA5D31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1086" y="168729"/>
            <a:ext cx="4038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fig18-2">
            <a:extLst>
              <a:ext uri="{FF2B5EF4-FFF2-40B4-BE49-F238E27FC236}">
                <a16:creationId xmlns:a16="http://schemas.microsoft.com/office/drawing/2014/main" id="{CA0BC7D9-3BBA-5D12-A0BC-6E6DBF278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086" y="3521529"/>
            <a:ext cx="4191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fig18-3">
            <a:extLst>
              <a:ext uri="{FF2B5EF4-FFF2-40B4-BE49-F238E27FC236}">
                <a16:creationId xmlns:a16="http://schemas.microsoft.com/office/drawing/2014/main" id="{9D57D7F6-E580-1A70-1043-98505C6C9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886" y="2170567"/>
            <a:ext cx="426720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4277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对角圆角矩形 42">
            <a:extLst>
              <a:ext uri="{FF2B5EF4-FFF2-40B4-BE49-F238E27FC236}">
                <a16:creationId xmlns:a16="http://schemas.microsoft.com/office/drawing/2014/main" id="{A40E5E4E-B700-4139-A300-83BCCA1DED4E}"/>
              </a:ext>
            </a:extLst>
          </p:cNvPr>
          <p:cNvSpPr/>
          <p:nvPr/>
        </p:nvSpPr>
        <p:spPr>
          <a:xfrm>
            <a:off x="2777349" y="3558265"/>
            <a:ext cx="6278833" cy="647700"/>
          </a:xfrm>
          <a:prstGeom prst="round2DiagRect">
            <a:avLst>
              <a:gd name="adj1" fmla="val 20943"/>
              <a:gd name="adj2" fmla="val 0"/>
            </a:avLst>
          </a:prstGeom>
          <a:solidFill>
            <a:srgbClr val="027C38"/>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helvetica"/>
              <a:ea typeface="微软雅黑"/>
              <a:cs typeface="+mn-cs"/>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2" name="TextBox 6">
            <a:extLst>
              <a:ext uri="{FF2B5EF4-FFF2-40B4-BE49-F238E27FC236}">
                <a16:creationId xmlns:a16="http://schemas.microsoft.com/office/drawing/2014/main" id="{EC7773AB-3DEF-80CD-AFA7-FD0ABBE030F6}"/>
              </a:ext>
            </a:extLst>
          </p:cNvPr>
          <p:cNvSpPr txBox="1">
            <a:spLocks noChangeArrowheads="1"/>
          </p:cNvSpPr>
          <p:nvPr/>
        </p:nvSpPr>
        <p:spPr bwMode="auto">
          <a:xfrm>
            <a:off x="3002507" y="1932416"/>
            <a:ext cx="582851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zh-CN" altLang="en-US" sz="3600" dirty="0">
                <a:latin typeface="Impact" pitchFamily="34" charset="0"/>
                <a:ea typeface="微软雅黑" pitchFamily="34" charset="-122"/>
              </a:rPr>
              <a:t>数据挖掘对象与属性类型</a:t>
            </a:r>
            <a:endParaRPr lang="en-US" altLang="zh-CN" sz="3600" dirty="0">
              <a:latin typeface="Impact" pitchFamily="34" charset="0"/>
              <a:ea typeface="微软雅黑" pitchFamily="34" charset="-122"/>
            </a:endParaRPr>
          </a:p>
        </p:txBody>
      </p:sp>
      <p:sp>
        <p:nvSpPr>
          <p:cNvPr id="3" name="TextBox 10">
            <a:extLst>
              <a:ext uri="{FF2B5EF4-FFF2-40B4-BE49-F238E27FC236}">
                <a16:creationId xmlns:a16="http://schemas.microsoft.com/office/drawing/2014/main" id="{B4A30845-B19D-0147-5FBC-F76691D00045}"/>
              </a:ext>
            </a:extLst>
          </p:cNvPr>
          <p:cNvSpPr txBox="1">
            <a:spLocks noChangeArrowheads="1"/>
          </p:cNvSpPr>
          <p:nvPr/>
        </p:nvSpPr>
        <p:spPr bwMode="auto">
          <a:xfrm>
            <a:off x="3002507" y="2745738"/>
            <a:ext cx="496129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zh-CN" altLang="en-US" sz="3600" dirty="0">
                <a:latin typeface="Impact" pitchFamily="34" charset="0"/>
                <a:ea typeface="微软雅黑" pitchFamily="34" charset="-122"/>
              </a:rPr>
              <a:t>数据的基本统计描述</a:t>
            </a:r>
          </a:p>
        </p:txBody>
      </p:sp>
      <p:sp>
        <p:nvSpPr>
          <p:cNvPr id="4" name="TextBox 11">
            <a:extLst>
              <a:ext uri="{FF2B5EF4-FFF2-40B4-BE49-F238E27FC236}">
                <a16:creationId xmlns:a16="http://schemas.microsoft.com/office/drawing/2014/main" id="{B6D72D50-EF66-8CB5-7605-1745DAB3A1DC}"/>
              </a:ext>
            </a:extLst>
          </p:cNvPr>
          <p:cNvSpPr txBox="1">
            <a:spLocks noChangeArrowheads="1"/>
          </p:cNvSpPr>
          <p:nvPr/>
        </p:nvSpPr>
        <p:spPr bwMode="auto">
          <a:xfrm>
            <a:off x="3002507" y="3559060"/>
            <a:ext cx="312745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03    </a:t>
            </a:r>
            <a:r>
              <a:rPr lang="zh-CN" altLang="en-US" sz="3600" dirty="0">
                <a:solidFill>
                  <a:schemeClr val="bg1"/>
                </a:solidFill>
                <a:latin typeface="Impact" pitchFamily="34" charset="0"/>
                <a:ea typeface="微软雅黑" pitchFamily="34" charset="-122"/>
              </a:rPr>
              <a:t>数据可视化</a:t>
            </a:r>
          </a:p>
        </p:txBody>
      </p:sp>
      <p:sp>
        <p:nvSpPr>
          <p:cNvPr id="5" name="TextBox 10">
            <a:extLst>
              <a:ext uri="{FF2B5EF4-FFF2-40B4-BE49-F238E27FC236}">
                <a16:creationId xmlns:a16="http://schemas.microsoft.com/office/drawing/2014/main" id="{185FB205-477F-A859-E7EC-9BD4A61A1DA8}"/>
              </a:ext>
            </a:extLst>
          </p:cNvPr>
          <p:cNvSpPr txBox="1">
            <a:spLocks noChangeArrowheads="1"/>
          </p:cNvSpPr>
          <p:nvPr/>
        </p:nvSpPr>
        <p:spPr bwMode="auto">
          <a:xfrm>
            <a:off x="3002507" y="4372382"/>
            <a:ext cx="634468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04    </a:t>
            </a:r>
            <a:r>
              <a:rPr lang="zh-CN" altLang="en-US" sz="3600" dirty="0">
                <a:latin typeface="Impact" pitchFamily="34" charset="0"/>
                <a:ea typeface="微软雅黑" pitchFamily="34" charset="-122"/>
              </a:rPr>
              <a:t>度量数据的相似性和相异性</a:t>
            </a:r>
          </a:p>
        </p:txBody>
      </p:sp>
    </p:spTree>
    <p:extLst>
      <p:ext uri="{BB962C8B-B14F-4D97-AF65-F5344CB8AC3E}">
        <p14:creationId xmlns:p14="http://schemas.microsoft.com/office/powerpoint/2010/main" val="802175056"/>
      </p:ext>
    </p:extLst>
  </p:cSld>
  <p:clrMapOvr>
    <a:masterClrMapping/>
  </p:clrMapOvr>
  <p:transition advTm="8005"/>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对角圆角矩形 42">
            <a:extLst>
              <a:ext uri="{FF2B5EF4-FFF2-40B4-BE49-F238E27FC236}">
                <a16:creationId xmlns:a16="http://schemas.microsoft.com/office/drawing/2014/main" id="{231810A1-9A75-9E0A-6B43-FA1F26CBEEDE}"/>
              </a:ext>
            </a:extLst>
          </p:cNvPr>
          <p:cNvSpPr/>
          <p:nvPr/>
        </p:nvSpPr>
        <p:spPr>
          <a:xfrm>
            <a:off x="2639616" y="1885564"/>
            <a:ext cx="6278833" cy="647700"/>
          </a:xfrm>
          <a:prstGeom prst="round2DiagRect">
            <a:avLst>
              <a:gd name="adj1" fmla="val 20943"/>
              <a:gd name="adj2" fmla="val 0"/>
            </a:avLst>
          </a:prstGeom>
          <a:solidFill>
            <a:srgbClr val="027C38"/>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helvetica"/>
              <a:ea typeface="微软雅黑"/>
              <a:cs typeface="+mn-cs"/>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2" name="TextBox 6">
            <a:extLst>
              <a:ext uri="{FF2B5EF4-FFF2-40B4-BE49-F238E27FC236}">
                <a16:creationId xmlns:a16="http://schemas.microsoft.com/office/drawing/2014/main" id="{EC7773AB-3DEF-80CD-AFA7-FD0ABBE030F6}"/>
              </a:ext>
            </a:extLst>
          </p:cNvPr>
          <p:cNvSpPr txBox="1">
            <a:spLocks noChangeArrowheads="1"/>
          </p:cNvSpPr>
          <p:nvPr/>
        </p:nvSpPr>
        <p:spPr bwMode="auto">
          <a:xfrm>
            <a:off x="3002507" y="1932416"/>
            <a:ext cx="582851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01    </a:t>
            </a:r>
            <a:r>
              <a:rPr lang="zh-CN" altLang="en-US" sz="3600" dirty="0">
                <a:solidFill>
                  <a:schemeClr val="bg1"/>
                </a:solidFill>
                <a:latin typeface="Impact" pitchFamily="34" charset="0"/>
                <a:ea typeface="微软雅黑" pitchFamily="34" charset="-122"/>
              </a:rPr>
              <a:t>数据挖掘对象与属性类型</a:t>
            </a:r>
            <a:endParaRPr lang="en-US" altLang="zh-CN" sz="3600" dirty="0">
              <a:solidFill>
                <a:schemeClr val="bg1"/>
              </a:solidFill>
              <a:latin typeface="Impact" pitchFamily="34" charset="0"/>
              <a:ea typeface="微软雅黑" pitchFamily="34" charset="-122"/>
            </a:endParaRPr>
          </a:p>
        </p:txBody>
      </p:sp>
      <p:sp>
        <p:nvSpPr>
          <p:cNvPr id="3" name="TextBox 10">
            <a:extLst>
              <a:ext uri="{FF2B5EF4-FFF2-40B4-BE49-F238E27FC236}">
                <a16:creationId xmlns:a16="http://schemas.microsoft.com/office/drawing/2014/main" id="{B4A30845-B19D-0147-5FBC-F76691D00045}"/>
              </a:ext>
            </a:extLst>
          </p:cNvPr>
          <p:cNvSpPr txBox="1">
            <a:spLocks noChangeArrowheads="1"/>
          </p:cNvSpPr>
          <p:nvPr/>
        </p:nvSpPr>
        <p:spPr bwMode="auto">
          <a:xfrm>
            <a:off x="3002507" y="2745738"/>
            <a:ext cx="496129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zh-CN" altLang="en-US" sz="3600" dirty="0">
                <a:latin typeface="Impact" pitchFamily="34" charset="0"/>
                <a:ea typeface="微软雅黑" pitchFamily="34" charset="-122"/>
              </a:rPr>
              <a:t>数据的基本统计描述</a:t>
            </a:r>
          </a:p>
        </p:txBody>
      </p:sp>
      <p:sp>
        <p:nvSpPr>
          <p:cNvPr id="4" name="TextBox 11">
            <a:extLst>
              <a:ext uri="{FF2B5EF4-FFF2-40B4-BE49-F238E27FC236}">
                <a16:creationId xmlns:a16="http://schemas.microsoft.com/office/drawing/2014/main" id="{B6D72D50-EF66-8CB5-7605-1745DAB3A1DC}"/>
              </a:ext>
            </a:extLst>
          </p:cNvPr>
          <p:cNvSpPr txBox="1">
            <a:spLocks noChangeArrowheads="1"/>
          </p:cNvSpPr>
          <p:nvPr/>
        </p:nvSpPr>
        <p:spPr bwMode="auto">
          <a:xfrm>
            <a:off x="3002507" y="3559060"/>
            <a:ext cx="312745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数据可视化</a:t>
            </a:r>
          </a:p>
        </p:txBody>
      </p:sp>
      <p:sp>
        <p:nvSpPr>
          <p:cNvPr id="5" name="TextBox 10">
            <a:extLst>
              <a:ext uri="{FF2B5EF4-FFF2-40B4-BE49-F238E27FC236}">
                <a16:creationId xmlns:a16="http://schemas.microsoft.com/office/drawing/2014/main" id="{185FB205-477F-A859-E7EC-9BD4A61A1DA8}"/>
              </a:ext>
            </a:extLst>
          </p:cNvPr>
          <p:cNvSpPr txBox="1">
            <a:spLocks noChangeArrowheads="1"/>
          </p:cNvSpPr>
          <p:nvPr/>
        </p:nvSpPr>
        <p:spPr bwMode="auto">
          <a:xfrm>
            <a:off x="3002507" y="4372382"/>
            <a:ext cx="634468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04    </a:t>
            </a:r>
            <a:r>
              <a:rPr lang="zh-CN" altLang="en-US" sz="3600" dirty="0">
                <a:latin typeface="Impact" pitchFamily="34" charset="0"/>
                <a:ea typeface="微软雅黑" pitchFamily="34" charset="-122"/>
              </a:rPr>
              <a:t>度量数据的相似性和相异性</a:t>
            </a:r>
          </a:p>
        </p:txBody>
      </p:sp>
    </p:spTree>
    <p:extLst>
      <p:ext uri="{BB962C8B-B14F-4D97-AF65-F5344CB8AC3E}">
        <p14:creationId xmlns:p14="http://schemas.microsoft.com/office/powerpoint/2010/main" val="2209182281"/>
      </p:ext>
    </p:extLst>
  </p:cSld>
  <p:clrMapOvr>
    <a:masterClrMapping/>
  </p:clrMapOvr>
  <p:transition advTm="80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数据可视化</a:t>
            </a:r>
          </a:p>
        </p:txBody>
      </p:sp>
      <p:sp>
        <p:nvSpPr>
          <p:cNvPr id="2" name="Rectangle 3">
            <a:extLst>
              <a:ext uri="{FF2B5EF4-FFF2-40B4-BE49-F238E27FC236}">
                <a16:creationId xmlns:a16="http://schemas.microsoft.com/office/drawing/2014/main" id="{C6A9A4A4-4002-B028-DB4F-C81C35C1D37B}"/>
              </a:ext>
            </a:extLst>
          </p:cNvPr>
          <p:cNvSpPr txBox="1">
            <a:spLocks noChangeArrowheads="1"/>
          </p:cNvSpPr>
          <p:nvPr/>
        </p:nvSpPr>
        <p:spPr bwMode="auto">
          <a:xfrm>
            <a:off x="457200" y="1600200"/>
            <a:ext cx="8229600"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cs typeface="+mn-cs"/>
              </a:rPr>
              <a:t>为什么数据要可视化</a:t>
            </a:r>
            <a:r>
              <a:rPr kumimoji="0" lang="en-US" altLang="zh-CN" sz="2600" b="0" i="0" u="none" strike="noStrike" kern="0" cap="none" spc="0" normalizeH="0" baseline="0" noProof="0">
                <a:ln>
                  <a:noFill/>
                </a:ln>
                <a:solidFill>
                  <a:srgbClr val="000000"/>
                </a:solidFill>
                <a:effectLst/>
                <a:uLnTx/>
                <a:uFillTx/>
                <a:latin typeface="Arial"/>
                <a:ea typeface="SimSun" pitchFamily="2" charset="-122"/>
                <a:cs typeface="+mn-cs"/>
              </a:rPr>
              <a:t>?</a:t>
            </a:r>
          </a:p>
          <a:p>
            <a:pPr marL="669925" marR="0" lvl="1" indent="-325438" algn="l" defTabSz="914400" rtl="0" eaLnBrk="0" fontAlgn="base" latinLnBrk="0" hangingPunct="0">
              <a:lnSpc>
                <a:spcPct val="80000"/>
              </a:lnSpc>
              <a:spcBef>
                <a:spcPct val="20000"/>
              </a:spcBef>
              <a:spcAft>
                <a:spcPct val="0"/>
              </a:spcAft>
              <a:buClr>
                <a:srgbClr val="3B812F"/>
              </a:buClr>
              <a:buSzPct val="60000"/>
              <a:buFont typeface="Wingdings" panose="05000000000000000000" pitchFamily="2" charset="2"/>
              <a:buChar char="q"/>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通过映射数据到图形元来洞察信息空间 </a:t>
            </a:r>
          </a:p>
          <a:p>
            <a:pPr marL="669925" marR="0" lvl="1" indent="-325438" algn="l" defTabSz="914400" rtl="0" eaLnBrk="0" fontAlgn="base" latinLnBrk="0" hangingPunct="0">
              <a:lnSpc>
                <a:spcPct val="80000"/>
              </a:lnSpc>
              <a:spcBef>
                <a:spcPct val="20000"/>
              </a:spcBef>
              <a:spcAft>
                <a:spcPct val="0"/>
              </a:spcAft>
              <a:buClr>
                <a:srgbClr val="3B812F"/>
              </a:buClr>
              <a:buSzPct val="60000"/>
              <a:buFont typeface="Wingdings" panose="05000000000000000000" pitchFamily="2" charset="2"/>
              <a:buChar char="q"/>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对大数据提供定性的概述</a:t>
            </a:r>
          </a:p>
          <a:p>
            <a:pPr marL="669925" marR="0" lvl="1" indent="-325438" algn="l" defTabSz="914400" rtl="0" eaLnBrk="0" fontAlgn="base" latinLnBrk="0" hangingPunct="0">
              <a:lnSpc>
                <a:spcPct val="80000"/>
              </a:lnSpc>
              <a:spcBef>
                <a:spcPct val="20000"/>
              </a:spcBef>
              <a:spcAft>
                <a:spcPct val="0"/>
              </a:spcAft>
              <a:buClr>
                <a:srgbClr val="3B812F"/>
              </a:buClr>
              <a:buSzPct val="60000"/>
              <a:buFont typeface="Wingdings" panose="05000000000000000000" pitchFamily="2" charset="2"/>
              <a:buChar char="q"/>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对模式，趋势，结构，不规则性，关系等提供查找</a:t>
            </a:r>
          </a:p>
          <a:p>
            <a:pPr marL="669925" marR="0" lvl="1" indent="-325438" algn="l" defTabSz="914400" rtl="0" eaLnBrk="0" fontAlgn="base" latinLnBrk="0" hangingPunct="0">
              <a:lnSpc>
                <a:spcPct val="80000"/>
              </a:lnSpc>
              <a:spcBef>
                <a:spcPct val="20000"/>
              </a:spcBef>
              <a:spcAft>
                <a:spcPct val="0"/>
              </a:spcAft>
              <a:buClr>
                <a:srgbClr val="3B812F"/>
              </a:buClr>
              <a:buSzPct val="60000"/>
              <a:buFont typeface="Wingdings" panose="05000000000000000000" pitchFamily="2" charset="2"/>
              <a:buChar char="q"/>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利于找到感兴趣的区域，合适的参数，进行进一步的定量分析</a:t>
            </a:r>
          </a:p>
          <a:p>
            <a:pPr marL="669925" marR="0" lvl="1" indent="-325438" algn="l" defTabSz="914400" rtl="0" eaLnBrk="0" fontAlgn="base" latinLnBrk="0" hangingPunct="0">
              <a:lnSpc>
                <a:spcPct val="80000"/>
              </a:lnSpc>
              <a:spcBef>
                <a:spcPct val="20000"/>
              </a:spcBef>
              <a:spcAft>
                <a:spcPct val="0"/>
              </a:spcAft>
              <a:buClr>
                <a:srgbClr val="3B812F"/>
              </a:buClr>
              <a:buSzPct val="60000"/>
              <a:buFont typeface="Wingdings" panose="05000000000000000000" pitchFamily="2" charset="2"/>
              <a:buChar char="q"/>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能对从计算机上获取的信息提供可视化证明</a:t>
            </a:r>
          </a:p>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cs typeface="+mn-cs"/>
              </a:rPr>
              <a:t>可视化方法分类</a:t>
            </a:r>
            <a:r>
              <a:rPr kumimoji="0" lang="en-US" altLang="zh-CN" sz="2600" b="0" i="0" u="none" strike="noStrike" kern="0" cap="none" spc="0" normalizeH="0" baseline="0" noProof="0">
                <a:ln>
                  <a:noFill/>
                </a:ln>
                <a:solidFill>
                  <a:srgbClr val="000000"/>
                </a:solidFill>
                <a:effectLst/>
                <a:uLnTx/>
                <a:uFillTx/>
                <a:latin typeface="Arial"/>
                <a:ea typeface="SimSun" pitchFamily="2" charset="-122"/>
                <a:cs typeface="+mn-cs"/>
              </a:rPr>
              <a:t>:</a:t>
            </a:r>
          </a:p>
          <a:p>
            <a:pPr marL="669925" marR="0" lvl="1" indent="-325438" algn="l" defTabSz="914400" rtl="0" eaLnBrk="0" fontAlgn="base" latinLnBrk="0" hangingPunct="0">
              <a:lnSpc>
                <a:spcPct val="80000"/>
              </a:lnSpc>
              <a:spcBef>
                <a:spcPct val="20000"/>
              </a:spcBef>
              <a:spcAft>
                <a:spcPct val="0"/>
              </a:spcAft>
              <a:buClr>
                <a:srgbClr val="3B812F"/>
              </a:buClr>
              <a:buSzPct val="60000"/>
              <a:buFont typeface="Wingdings" panose="05000000000000000000" pitchFamily="2" charset="2"/>
              <a:buChar char="q"/>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基于像素的可视化技术</a:t>
            </a:r>
          </a:p>
          <a:p>
            <a:pPr marL="669925" marR="0" lvl="1" indent="-325438" algn="l" defTabSz="914400" rtl="0" eaLnBrk="0" fontAlgn="base" latinLnBrk="0" hangingPunct="0">
              <a:lnSpc>
                <a:spcPct val="80000"/>
              </a:lnSpc>
              <a:spcBef>
                <a:spcPct val="20000"/>
              </a:spcBef>
              <a:spcAft>
                <a:spcPct val="0"/>
              </a:spcAft>
              <a:buClr>
                <a:srgbClr val="3B812F"/>
              </a:buClr>
              <a:buSzPct val="60000"/>
              <a:buFont typeface="Wingdings" panose="05000000000000000000" pitchFamily="2" charset="2"/>
              <a:buChar char="q"/>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几何投影可视化技术</a:t>
            </a:r>
          </a:p>
          <a:p>
            <a:pPr marL="669925" marR="0" lvl="1" indent="-325438" algn="l" defTabSz="914400" rtl="0" eaLnBrk="0" fontAlgn="base" latinLnBrk="0" hangingPunct="0">
              <a:lnSpc>
                <a:spcPct val="80000"/>
              </a:lnSpc>
              <a:spcBef>
                <a:spcPct val="20000"/>
              </a:spcBef>
              <a:spcAft>
                <a:spcPct val="0"/>
              </a:spcAft>
              <a:buClr>
                <a:srgbClr val="3B812F"/>
              </a:buClr>
              <a:buSzPct val="60000"/>
              <a:buFont typeface="Wingdings" panose="05000000000000000000" pitchFamily="2" charset="2"/>
              <a:buChar char="q"/>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基于图符的可视化技术</a:t>
            </a:r>
          </a:p>
          <a:p>
            <a:pPr marL="669925" marR="0" lvl="1" indent="-325438" algn="l" defTabSz="914400" rtl="0" eaLnBrk="0" fontAlgn="base" latinLnBrk="0" hangingPunct="0">
              <a:lnSpc>
                <a:spcPct val="80000"/>
              </a:lnSpc>
              <a:spcBef>
                <a:spcPct val="20000"/>
              </a:spcBef>
              <a:spcAft>
                <a:spcPct val="0"/>
              </a:spcAft>
              <a:buClr>
                <a:srgbClr val="3B812F"/>
              </a:buClr>
              <a:buSzPct val="60000"/>
              <a:buFont typeface="Wingdings" panose="05000000000000000000" pitchFamily="2" charset="2"/>
              <a:buChar char="q"/>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层次可视化技术</a:t>
            </a:r>
          </a:p>
          <a:p>
            <a:pPr marL="669925" marR="0" lvl="1" indent="-325438" algn="l" defTabSz="914400" rtl="0" eaLnBrk="0" fontAlgn="base" latinLnBrk="0" hangingPunct="0">
              <a:lnSpc>
                <a:spcPct val="80000"/>
              </a:lnSpc>
              <a:spcBef>
                <a:spcPct val="20000"/>
              </a:spcBef>
              <a:spcAft>
                <a:spcPct val="0"/>
              </a:spcAft>
              <a:buClr>
                <a:srgbClr val="3B812F"/>
              </a:buClr>
              <a:buSzPct val="60000"/>
              <a:buFont typeface="Wingdings" panose="05000000000000000000" pitchFamily="2" charset="2"/>
              <a:buChar char="q"/>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可视化复杂数据对象和关系</a:t>
            </a:r>
            <a:endParaRPr kumimoji="0" lang="zh-CN" altLang="en-US" sz="2200" b="0" i="0" u="none" strike="noStrike" kern="0" cap="none" spc="0" normalizeH="0" baseline="0" noProof="0" dirty="0">
              <a:ln>
                <a:noFill/>
              </a:ln>
              <a:solidFill>
                <a:srgbClr val="000000"/>
              </a:solidFill>
              <a:effectLst/>
              <a:uLnTx/>
              <a:uFillTx/>
              <a:latin typeface="Arial"/>
              <a:ea typeface="SimSun" pitchFamily="2" charset="-122"/>
            </a:endParaRPr>
          </a:p>
        </p:txBody>
      </p:sp>
    </p:spTree>
    <p:extLst>
      <p:ext uri="{BB962C8B-B14F-4D97-AF65-F5344CB8AC3E}">
        <p14:creationId xmlns:p14="http://schemas.microsoft.com/office/powerpoint/2010/main" val="1173387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sz="3600" dirty="0" err="1"/>
              <a:t>基于像素的可视化技术</a:t>
            </a:r>
            <a:endParaRPr lang="zh-CN" altLang="en-US" dirty="0"/>
          </a:p>
        </p:txBody>
      </p:sp>
      <p:sp>
        <p:nvSpPr>
          <p:cNvPr id="14" name="Rectangle 3">
            <a:extLst>
              <a:ext uri="{FF2B5EF4-FFF2-40B4-BE49-F238E27FC236}">
                <a16:creationId xmlns:a16="http://schemas.microsoft.com/office/drawing/2014/main" id="{924A8E60-584E-022A-A292-5C492BD99364}"/>
              </a:ext>
            </a:extLst>
          </p:cNvPr>
          <p:cNvSpPr txBox="1">
            <a:spLocks noChangeArrowheads="1"/>
          </p:cNvSpPr>
          <p:nvPr/>
        </p:nvSpPr>
        <p:spPr bwMode="auto">
          <a:xfrm>
            <a:off x="522515" y="1333500"/>
            <a:ext cx="85344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10000"/>
              </a:lnSpc>
              <a:spcBef>
                <a:spcPct val="20000"/>
              </a:spcBef>
              <a:spcAft>
                <a:spcPct val="0"/>
              </a:spcAft>
              <a:buClr>
                <a:srgbClr val="CC9900"/>
              </a:buClr>
              <a:buSzPct val="65000"/>
              <a:buFont typeface="Wingdings" panose="05000000000000000000" pitchFamily="2" charset="2"/>
              <a:buChar char="n"/>
              <a:tabLst/>
              <a:defRPr/>
            </a:pPr>
            <a:r>
              <a:rPr kumimoji="0" lang="en-US" altLang="zh-CN" sz="2400" b="0" i="0" u="none" strike="noStrike" kern="0" cap="none" spc="0" normalizeH="0" baseline="0" noProof="0">
                <a:ln>
                  <a:noFill/>
                </a:ln>
                <a:solidFill>
                  <a:srgbClr val="000000"/>
                </a:solidFill>
                <a:effectLst/>
                <a:uLnTx/>
                <a:uFillTx/>
                <a:latin typeface="Arial"/>
                <a:ea typeface="SimSun" pitchFamily="2" charset="-122"/>
                <a:cs typeface="+mn-cs"/>
              </a:rPr>
              <a:t>对于一个m维数据集，在屏幕上创建m个窗口，每维一个</a:t>
            </a:r>
          </a:p>
          <a:p>
            <a:pPr marL="342900" marR="0" lvl="0" indent="-342900" algn="l" defTabSz="914400" rtl="0" eaLnBrk="1" fontAlgn="base" latinLnBrk="0" hangingPunct="1">
              <a:lnSpc>
                <a:spcPct val="110000"/>
              </a:lnSpc>
              <a:spcBef>
                <a:spcPct val="20000"/>
              </a:spcBef>
              <a:spcAft>
                <a:spcPct val="0"/>
              </a:spcAft>
              <a:buClr>
                <a:srgbClr val="CC9900"/>
              </a:buClr>
              <a:buSzPct val="65000"/>
              <a:buFont typeface="Wingdings" panose="05000000000000000000" pitchFamily="2" charset="2"/>
              <a:buChar char="n"/>
              <a:tabLst/>
              <a:defRPr/>
            </a:pPr>
            <a:r>
              <a:rPr kumimoji="0" lang="en-US" altLang="zh-CN" sz="2400" b="0" i="0" u="none" strike="noStrike" kern="0" cap="none" spc="0" normalizeH="0" baseline="0" noProof="0">
                <a:ln>
                  <a:noFill/>
                </a:ln>
                <a:solidFill>
                  <a:srgbClr val="000000"/>
                </a:solidFill>
                <a:effectLst/>
                <a:uLnTx/>
                <a:uFillTx/>
                <a:latin typeface="Arial"/>
                <a:ea typeface="SimSun" pitchFamily="2" charset="-122"/>
                <a:cs typeface="+mn-cs"/>
              </a:rPr>
              <a:t>记录的m个维值映射到这些窗口对应位置上的m个像素</a:t>
            </a:r>
          </a:p>
          <a:p>
            <a:pPr marL="342900" marR="0" lvl="0" indent="-342900" algn="l" defTabSz="914400" rtl="0" eaLnBrk="1" fontAlgn="base" latinLnBrk="0" hangingPunct="1">
              <a:lnSpc>
                <a:spcPct val="110000"/>
              </a:lnSpc>
              <a:spcBef>
                <a:spcPct val="20000"/>
              </a:spcBef>
              <a:spcAft>
                <a:spcPct val="0"/>
              </a:spcAft>
              <a:buClr>
                <a:srgbClr val="CC9900"/>
              </a:buClr>
              <a:buSzPct val="65000"/>
              <a:buFont typeface="Wingdings" panose="05000000000000000000" pitchFamily="2" charset="2"/>
              <a:buChar char="n"/>
              <a:tabLst/>
              <a:defRPr/>
            </a:pPr>
            <a:r>
              <a:rPr kumimoji="0" lang="en-US" altLang="zh-CN" sz="2400" b="0" i="0" u="none" strike="noStrike" kern="0" cap="none" spc="0" normalizeH="0" baseline="0" noProof="0">
                <a:ln>
                  <a:noFill/>
                </a:ln>
                <a:solidFill>
                  <a:srgbClr val="000000"/>
                </a:solidFill>
                <a:effectLst/>
                <a:uLnTx/>
                <a:uFillTx/>
                <a:latin typeface="Arial"/>
                <a:ea typeface="SimSun" pitchFamily="2" charset="-122"/>
                <a:cs typeface="+mn-cs"/>
              </a:rPr>
              <a:t>像素的颜色反映对应的值</a:t>
            </a:r>
            <a:endParaRPr kumimoji="0" lang="en-US" altLang="zh-CN" sz="2400" b="0" i="0" u="none" strike="noStrike" kern="0" cap="none" spc="0" normalizeH="0" baseline="0" noProof="0" dirty="0">
              <a:ln>
                <a:noFill/>
              </a:ln>
              <a:solidFill>
                <a:srgbClr val="000000"/>
              </a:solidFill>
              <a:effectLst/>
              <a:uLnTx/>
              <a:uFillTx/>
              <a:latin typeface="Arial"/>
              <a:ea typeface="SimSun" pitchFamily="2" charset="-122"/>
              <a:cs typeface="+mn-cs"/>
            </a:endParaRPr>
          </a:p>
        </p:txBody>
      </p:sp>
      <p:pic>
        <p:nvPicPr>
          <p:cNvPr id="15" name="Picture 5">
            <a:extLst>
              <a:ext uri="{FF2B5EF4-FFF2-40B4-BE49-F238E27FC236}">
                <a16:creationId xmlns:a16="http://schemas.microsoft.com/office/drawing/2014/main" id="{646EF58F-33FB-8E2A-37CC-14CF8E617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565" y="2963863"/>
            <a:ext cx="8613775" cy="290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6">
            <a:extLst>
              <a:ext uri="{FF2B5EF4-FFF2-40B4-BE49-F238E27FC236}">
                <a16:creationId xmlns:a16="http://schemas.microsoft.com/office/drawing/2014/main" id="{622553B0-7CF7-07CE-1E55-95729B7424B2}"/>
              </a:ext>
            </a:extLst>
          </p:cNvPr>
          <p:cNvSpPr txBox="1">
            <a:spLocks noChangeArrowheads="1"/>
          </p:cNvSpPr>
          <p:nvPr/>
        </p:nvSpPr>
        <p:spPr bwMode="auto">
          <a:xfrm>
            <a:off x="416153" y="6059488"/>
            <a:ext cx="175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FontTx/>
              <a:buAutoNum type="alphaLcParenBoth"/>
            </a:pPr>
            <a:r>
              <a:rPr lang="en-US" altLang="zh-CN" sz="2000">
                <a:solidFill>
                  <a:srgbClr val="000000"/>
                </a:solidFill>
                <a:latin typeface="Tahoma" panose="020B0604030504040204" pitchFamily="34" charset="0"/>
              </a:rPr>
              <a:t>Inc</a:t>
            </a:r>
            <a:r>
              <a:rPr lang="zh-CN" altLang="en-US" sz="2000">
                <a:solidFill>
                  <a:srgbClr val="000000"/>
                </a:solidFill>
                <a:latin typeface="Tahoma" panose="020B0604030504040204" pitchFamily="34" charset="0"/>
              </a:rPr>
              <a:t>ome</a:t>
            </a:r>
            <a:endParaRPr lang="en-US" altLang="zh-CN" sz="2000">
              <a:solidFill>
                <a:srgbClr val="000000"/>
              </a:solidFill>
              <a:latin typeface="Tahoma" panose="020B0604030504040204" pitchFamily="34" charset="0"/>
            </a:endParaRPr>
          </a:p>
        </p:txBody>
      </p:sp>
      <p:sp>
        <p:nvSpPr>
          <p:cNvPr id="17" name="Text Box 7">
            <a:extLst>
              <a:ext uri="{FF2B5EF4-FFF2-40B4-BE49-F238E27FC236}">
                <a16:creationId xmlns:a16="http://schemas.microsoft.com/office/drawing/2014/main" id="{EF16F27E-35C8-4FB5-BAD1-24E4DB03304F}"/>
              </a:ext>
            </a:extLst>
          </p:cNvPr>
          <p:cNvSpPr txBox="1">
            <a:spLocks noChangeArrowheads="1"/>
          </p:cNvSpPr>
          <p:nvPr/>
        </p:nvSpPr>
        <p:spPr bwMode="auto">
          <a:xfrm>
            <a:off x="2484665" y="6130925"/>
            <a:ext cx="2120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en-US" altLang="zh-CN" sz="2000">
                <a:solidFill>
                  <a:srgbClr val="000000"/>
                </a:solidFill>
                <a:latin typeface="Tahoma" panose="020B0604030504040204" pitchFamily="34" charset="0"/>
              </a:rPr>
              <a:t>(b) Credit Limi</a:t>
            </a:r>
            <a:r>
              <a:rPr lang="zh-CN" altLang="en-US" sz="2000">
                <a:solidFill>
                  <a:srgbClr val="000000"/>
                </a:solidFill>
                <a:latin typeface="Tahoma" panose="020B0604030504040204" pitchFamily="34" charset="0"/>
              </a:rPr>
              <a:t>t</a:t>
            </a:r>
            <a:endParaRPr lang="en-US" altLang="zh-CN" sz="2000">
              <a:solidFill>
                <a:srgbClr val="000000"/>
              </a:solidFill>
              <a:latin typeface="Tahoma" panose="020B0604030504040204" pitchFamily="34" charset="0"/>
            </a:endParaRPr>
          </a:p>
        </p:txBody>
      </p:sp>
      <p:sp>
        <p:nvSpPr>
          <p:cNvPr id="18" name="Text Box 8">
            <a:extLst>
              <a:ext uri="{FF2B5EF4-FFF2-40B4-BE49-F238E27FC236}">
                <a16:creationId xmlns:a16="http://schemas.microsoft.com/office/drawing/2014/main" id="{A4529D4C-FC3C-1303-CA9D-91EBE79326B5}"/>
              </a:ext>
            </a:extLst>
          </p:cNvPr>
          <p:cNvSpPr txBox="1">
            <a:spLocks noChangeArrowheads="1"/>
          </p:cNvSpPr>
          <p:nvPr/>
        </p:nvSpPr>
        <p:spPr bwMode="auto">
          <a:xfrm>
            <a:off x="4718278" y="6130925"/>
            <a:ext cx="2819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en-US" altLang="zh-CN" sz="2000">
                <a:solidFill>
                  <a:srgbClr val="000000"/>
                </a:solidFill>
                <a:latin typeface="Tahoma" panose="020B0604030504040204" pitchFamily="34" charset="0"/>
              </a:rPr>
              <a:t>(c) transaction volume</a:t>
            </a:r>
          </a:p>
        </p:txBody>
      </p:sp>
      <p:sp>
        <p:nvSpPr>
          <p:cNvPr id="19" name="Text Box 9">
            <a:extLst>
              <a:ext uri="{FF2B5EF4-FFF2-40B4-BE49-F238E27FC236}">
                <a16:creationId xmlns:a16="http://schemas.microsoft.com/office/drawing/2014/main" id="{F196FD80-44C2-5F10-5CD3-704D1B8A3937}"/>
              </a:ext>
            </a:extLst>
          </p:cNvPr>
          <p:cNvSpPr txBox="1">
            <a:spLocks noChangeArrowheads="1"/>
          </p:cNvSpPr>
          <p:nvPr/>
        </p:nvSpPr>
        <p:spPr bwMode="auto">
          <a:xfrm>
            <a:off x="7598003" y="6203950"/>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pPr>
            <a:r>
              <a:rPr lang="en-US" altLang="zh-CN" sz="2000">
                <a:solidFill>
                  <a:srgbClr val="000000"/>
                </a:solidFill>
                <a:latin typeface="Tahoma" panose="020B0604030504040204" pitchFamily="34" charset="0"/>
              </a:rPr>
              <a:t>(d) age</a:t>
            </a:r>
          </a:p>
        </p:txBody>
      </p:sp>
    </p:spTree>
    <p:extLst>
      <p:ext uri="{BB962C8B-B14F-4D97-AF65-F5344CB8AC3E}">
        <p14:creationId xmlns:p14="http://schemas.microsoft.com/office/powerpoint/2010/main" val="244032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kern="0" dirty="0"/>
              <a:t>空间填充曲线</a:t>
            </a:r>
            <a:endParaRPr lang="zh-CN" altLang="zh-CN" kern="0" dirty="0"/>
          </a:p>
        </p:txBody>
      </p:sp>
      <p:pic>
        <p:nvPicPr>
          <p:cNvPr id="2" name="Picture 2">
            <a:extLst>
              <a:ext uri="{FF2B5EF4-FFF2-40B4-BE49-F238E27FC236}">
                <a16:creationId xmlns:a16="http://schemas.microsoft.com/office/drawing/2014/main" id="{33351E25-4E6E-C5B6-FE34-B1EAFA6DF4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5375" y="2924175"/>
            <a:ext cx="1666875" cy="1693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3">
            <a:extLst>
              <a:ext uri="{FF2B5EF4-FFF2-40B4-BE49-F238E27FC236}">
                <a16:creationId xmlns:a16="http://schemas.microsoft.com/office/drawing/2014/main" id="{BEC1C3C0-5096-1FA9-CB99-6C9428CF36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5375" y="2924175"/>
            <a:ext cx="1681163" cy="1693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a:extLst>
              <a:ext uri="{FF2B5EF4-FFF2-40B4-BE49-F238E27FC236}">
                <a16:creationId xmlns:a16="http://schemas.microsoft.com/office/drawing/2014/main" id="{CE1EB050-9C87-DE3F-5487-9F48D42468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6188" y="2924175"/>
            <a:ext cx="1676400" cy="1693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Box 6">
            <a:extLst>
              <a:ext uri="{FF2B5EF4-FFF2-40B4-BE49-F238E27FC236}">
                <a16:creationId xmlns:a16="http://schemas.microsoft.com/office/drawing/2014/main" id="{4E08B9A1-1147-8C21-272B-E555397B193C}"/>
              </a:ext>
            </a:extLst>
          </p:cNvPr>
          <p:cNvSpPr txBox="1">
            <a:spLocks noChangeArrowheads="1"/>
          </p:cNvSpPr>
          <p:nvPr/>
        </p:nvSpPr>
        <p:spPr bwMode="auto">
          <a:xfrm>
            <a:off x="1116013" y="4941888"/>
            <a:ext cx="21605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en-US" altLang="zh-CN" sz="2000">
                <a:solidFill>
                  <a:srgbClr val="000000"/>
                </a:solidFill>
                <a:latin typeface="Tahoma" panose="020B0604030504040204" pitchFamily="34" charset="0"/>
              </a:rPr>
              <a:t>a</a:t>
            </a:r>
            <a:r>
              <a:rPr lang="zh-CN" altLang="en-US" sz="2000">
                <a:solidFill>
                  <a:srgbClr val="000000"/>
                </a:solidFill>
                <a:latin typeface="Tahoma" panose="020B0604030504040204" pitchFamily="34" charset="0"/>
              </a:rPr>
              <a:t>）希尔伯特曲线</a:t>
            </a:r>
            <a:endParaRPr lang="en-US" altLang="zh-CN" sz="2000">
              <a:solidFill>
                <a:srgbClr val="000000"/>
              </a:solidFill>
              <a:latin typeface="Tahoma" panose="020B0604030504040204" pitchFamily="34" charset="0"/>
            </a:endParaRPr>
          </a:p>
        </p:txBody>
      </p:sp>
      <p:sp>
        <p:nvSpPr>
          <p:cNvPr id="6" name="Text Box 6">
            <a:extLst>
              <a:ext uri="{FF2B5EF4-FFF2-40B4-BE49-F238E27FC236}">
                <a16:creationId xmlns:a16="http://schemas.microsoft.com/office/drawing/2014/main" id="{A3DBB8BA-BB32-13C0-6903-CE21BE77679F}"/>
              </a:ext>
            </a:extLst>
          </p:cNvPr>
          <p:cNvSpPr txBox="1">
            <a:spLocks noChangeArrowheads="1"/>
          </p:cNvSpPr>
          <p:nvPr/>
        </p:nvSpPr>
        <p:spPr bwMode="auto">
          <a:xfrm>
            <a:off x="3995738" y="4960938"/>
            <a:ext cx="21605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en-US" altLang="zh-CN" sz="2000">
                <a:solidFill>
                  <a:srgbClr val="000000"/>
                </a:solidFill>
                <a:latin typeface="Tahoma" panose="020B0604030504040204" pitchFamily="34" charset="0"/>
              </a:rPr>
              <a:t>b</a:t>
            </a:r>
            <a:r>
              <a:rPr lang="zh-CN" altLang="en-US" sz="2000">
                <a:solidFill>
                  <a:srgbClr val="000000"/>
                </a:solidFill>
                <a:latin typeface="Tahoma" panose="020B0604030504040204" pitchFamily="34" charset="0"/>
              </a:rPr>
              <a:t>）格雷码</a:t>
            </a:r>
            <a:endParaRPr lang="en-US" altLang="zh-CN" sz="2000">
              <a:solidFill>
                <a:srgbClr val="000000"/>
              </a:solidFill>
              <a:latin typeface="Tahoma" panose="020B0604030504040204" pitchFamily="34" charset="0"/>
            </a:endParaRPr>
          </a:p>
        </p:txBody>
      </p:sp>
      <p:sp>
        <p:nvSpPr>
          <p:cNvPr id="7" name="Text Box 6">
            <a:extLst>
              <a:ext uri="{FF2B5EF4-FFF2-40B4-BE49-F238E27FC236}">
                <a16:creationId xmlns:a16="http://schemas.microsoft.com/office/drawing/2014/main" id="{DFC9C550-FE1B-0D98-E276-9B45411D31E8}"/>
              </a:ext>
            </a:extLst>
          </p:cNvPr>
          <p:cNvSpPr txBox="1">
            <a:spLocks noChangeArrowheads="1"/>
          </p:cNvSpPr>
          <p:nvPr/>
        </p:nvSpPr>
        <p:spPr bwMode="auto">
          <a:xfrm>
            <a:off x="6516688" y="4972050"/>
            <a:ext cx="215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en-US" altLang="zh-CN" sz="2000">
                <a:solidFill>
                  <a:srgbClr val="000000"/>
                </a:solidFill>
                <a:latin typeface="Tahoma" panose="020B0604030504040204" pitchFamily="34" charset="0"/>
              </a:rPr>
              <a:t>c</a:t>
            </a:r>
            <a:r>
              <a:rPr lang="zh-CN" altLang="en-US" sz="2000">
                <a:solidFill>
                  <a:srgbClr val="000000"/>
                </a:solidFill>
                <a:latin typeface="Tahoma" panose="020B0604030504040204" pitchFamily="34" charset="0"/>
              </a:rPr>
              <a:t>）</a:t>
            </a:r>
            <a:r>
              <a:rPr lang="en-US" altLang="zh-CN" sz="2000">
                <a:solidFill>
                  <a:srgbClr val="000000"/>
                </a:solidFill>
                <a:latin typeface="Tahoma" panose="020B0604030504040204" pitchFamily="34" charset="0"/>
              </a:rPr>
              <a:t>Z-</a:t>
            </a:r>
            <a:r>
              <a:rPr lang="zh-CN" altLang="en-US" sz="2000">
                <a:solidFill>
                  <a:srgbClr val="000000"/>
                </a:solidFill>
                <a:latin typeface="Tahoma" panose="020B0604030504040204" pitchFamily="34" charset="0"/>
              </a:rPr>
              <a:t>曲线</a:t>
            </a:r>
            <a:endParaRPr lang="en-US" altLang="zh-CN" sz="2000">
              <a:solidFill>
                <a:srgbClr val="000000"/>
              </a:solidFill>
              <a:latin typeface="Tahoma" panose="020B0604030504040204" pitchFamily="34" charset="0"/>
            </a:endParaRPr>
          </a:p>
        </p:txBody>
      </p:sp>
      <p:sp>
        <p:nvSpPr>
          <p:cNvPr id="8" name="Rectangle 3">
            <a:extLst>
              <a:ext uri="{FF2B5EF4-FFF2-40B4-BE49-F238E27FC236}">
                <a16:creationId xmlns:a16="http://schemas.microsoft.com/office/drawing/2014/main" id="{C399C2C8-F8BC-3FD8-15B7-91F125635A48}"/>
              </a:ext>
            </a:extLst>
          </p:cNvPr>
          <p:cNvSpPr txBox="1">
            <a:spLocks noChangeArrowheads="1"/>
          </p:cNvSpPr>
          <p:nvPr/>
        </p:nvSpPr>
        <p:spPr bwMode="auto">
          <a:xfrm>
            <a:off x="457200" y="1600200"/>
            <a:ext cx="82296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itchFamily="2" charset="2"/>
              <a:buChar char="n"/>
              <a:tabLst/>
              <a:defRPr/>
            </a:pPr>
            <a:r>
              <a:rPr kumimoji="0" lang="zh-CN" altLang="en-US" sz="2600" b="0" i="0" u="none" strike="noStrike" kern="0" cap="none" spc="0" normalizeH="0" baseline="0" noProof="0" dirty="0">
                <a:ln>
                  <a:noFill/>
                </a:ln>
                <a:solidFill>
                  <a:srgbClr val="000000"/>
                </a:solidFill>
                <a:effectLst/>
                <a:uLnTx/>
                <a:uFillTx/>
                <a:latin typeface="Arial"/>
                <a:ea typeface="SimSun" pitchFamily="2" charset="-122"/>
                <a:cs typeface="+mn-cs"/>
              </a:rPr>
              <a:t>在可视化呈现上保持像素对应对象的局部临近性</a:t>
            </a:r>
          </a:p>
        </p:txBody>
      </p:sp>
    </p:spTree>
    <p:extLst>
      <p:ext uri="{BB962C8B-B14F-4D97-AF65-F5344CB8AC3E}">
        <p14:creationId xmlns:p14="http://schemas.microsoft.com/office/powerpoint/2010/main" val="3989200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圆弓分割技术</a:t>
            </a:r>
          </a:p>
        </p:txBody>
      </p:sp>
      <p:sp>
        <p:nvSpPr>
          <p:cNvPr id="2" name="Rectangle 3">
            <a:extLst>
              <a:ext uri="{FF2B5EF4-FFF2-40B4-BE49-F238E27FC236}">
                <a16:creationId xmlns:a16="http://schemas.microsoft.com/office/drawing/2014/main" id="{C6AFFF21-3238-BF8D-B676-2834859E27CB}"/>
              </a:ext>
            </a:extLst>
          </p:cNvPr>
          <p:cNvSpPr txBox="1">
            <a:spLocks noChangeArrowheads="1"/>
          </p:cNvSpPr>
          <p:nvPr/>
        </p:nvSpPr>
        <p:spPr bwMode="auto">
          <a:xfrm>
            <a:off x="304800" y="1295400"/>
            <a:ext cx="8534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en-US" altLang="zh-CN" sz="2600" b="0" i="0" u="none" strike="noStrike" kern="0" cap="none" spc="0" normalizeH="0" baseline="0" noProof="0">
                <a:ln>
                  <a:noFill/>
                </a:ln>
                <a:solidFill>
                  <a:srgbClr val="000000"/>
                </a:solidFill>
                <a:effectLst/>
                <a:uLnTx/>
                <a:uFillTx/>
                <a:latin typeface="Arial"/>
                <a:ea typeface="SimSun" pitchFamily="2" charset="-122"/>
                <a:cs typeface="+mn-cs"/>
              </a:rPr>
              <a:t>为了节省空间，同时展现多维度之间的关系，空间填充曲线经常被用在圆弓分割内。</a:t>
            </a:r>
            <a:endParaRPr kumimoji="0" lang="en-US" altLang="zh-CN" sz="2600" b="0" i="0" u="none" strike="noStrike" kern="0" cap="none" spc="0" normalizeH="0" baseline="0" noProof="0" dirty="0">
              <a:ln>
                <a:noFill/>
              </a:ln>
              <a:solidFill>
                <a:srgbClr val="000000"/>
              </a:solidFill>
              <a:effectLst/>
              <a:uLnTx/>
              <a:uFillTx/>
              <a:latin typeface="Arial"/>
              <a:ea typeface="SimSun" pitchFamily="2" charset="-122"/>
              <a:cs typeface="+mn-cs"/>
            </a:endParaRPr>
          </a:p>
        </p:txBody>
      </p:sp>
      <p:sp>
        <p:nvSpPr>
          <p:cNvPr id="3" name="Text Box 6">
            <a:extLst>
              <a:ext uri="{FF2B5EF4-FFF2-40B4-BE49-F238E27FC236}">
                <a16:creationId xmlns:a16="http://schemas.microsoft.com/office/drawing/2014/main" id="{5D27A801-2A03-C958-CA3C-332EB2F64F61}"/>
              </a:ext>
            </a:extLst>
          </p:cNvPr>
          <p:cNvSpPr txBox="1">
            <a:spLocks noChangeArrowheads="1"/>
          </p:cNvSpPr>
          <p:nvPr/>
        </p:nvSpPr>
        <p:spPr bwMode="auto">
          <a:xfrm>
            <a:off x="685800" y="5805488"/>
            <a:ext cx="3886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FontTx/>
              <a:buAutoNum type="alphaLcParenBoth"/>
            </a:pPr>
            <a:r>
              <a:rPr lang="en-US" altLang="zh-CN" sz="2000">
                <a:solidFill>
                  <a:srgbClr val="000000"/>
                </a:solidFill>
                <a:latin typeface="Tahoma" panose="020B0604030504040204" pitchFamily="34" charset="0"/>
              </a:rPr>
              <a:t>在圆弓内表示一个数据记录</a:t>
            </a:r>
          </a:p>
        </p:txBody>
      </p:sp>
      <p:sp>
        <p:nvSpPr>
          <p:cNvPr id="4" name="Text Box 7">
            <a:extLst>
              <a:ext uri="{FF2B5EF4-FFF2-40B4-BE49-F238E27FC236}">
                <a16:creationId xmlns:a16="http://schemas.microsoft.com/office/drawing/2014/main" id="{525F3052-C302-C895-51C1-5AF8E67A429E}"/>
              </a:ext>
            </a:extLst>
          </p:cNvPr>
          <p:cNvSpPr txBox="1">
            <a:spLocks noChangeArrowheads="1"/>
          </p:cNvSpPr>
          <p:nvPr/>
        </p:nvSpPr>
        <p:spPr bwMode="auto">
          <a:xfrm>
            <a:off x="5148263" y="5805488"/>
            <a:ext cx="3487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pPr>
            <a:r>
              <a:rPr lang="en-US" altLang="zh-CN" sz="2000" dirty="0">
                <a:solidFill>
                  <a:srgbClr val="000000"/>
                </a:solidFill>
                <a:latin typeface="Tahoma" panose="020B0604030504040204" pitchFamily="34" charset="0"/>
              </a:rPr>
              <a:t>(b)</a:t>
            </a:r>
            <a:r>
              <a:rPr lang="en-US" altLang="zh-CN" sz="2000" dirty="0" err="1">
                <a:solidFill>
                  <a:srgbClr val="000000"/>
                </a:solidFill>
                <a:latin typeface="Tahoma" panose="020B0604030504040204" pitchFamily="34" charset="0"/>
              </a:rPr>
              <a:t>在圆弓内安排</a:t>
            </a:r>
            <a:r>
              <a:rPr lang="zh-CN" altLang="en-US" sz="2000" dirty="0">
                <a:solidFill>
                  <a:srgbClr val="000000"/>
                </a:solidFill>
                <a:latin typeface="Tahoma" panose="020B0604030504040204" pitchFamily="34" charset="0"/>
              </a:rPr>
              <a:t>像</a:t>
            </a:r>
            <a:r>
              <a:rPr lang="en-US" altLang="zh-CN" sz="2000" dirty="0">
                <a:solidFill>
                  <a:srgbClr val="000000"/>
                </a:solidFill>
                <a:latin typeface="Tahoma" panose="020B0604030504040204" pitchFamily="34" charset="0"/>
              </a:rPr>
              <a:t>素</a:t>
            </a:r>
          </a:p>
        </p:txBody>
      </p:sp>
      <p:pic>
        <p:nvPicPr>
          <p:cNvPr id="5" name="Picture 10">
            <a:extLst>
              <a:ext uri="{FF2B5EF4-FFF2-40B4-BE49-F238E27FC236}">
                <a16:creationId xmlns:a16="http://schemas.microsoft.com/office/drawing/2014/main" id="{9A064B0E-DD5B-1F84-CA50-747FF9624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403475"/>
            <a:ext cx="3757612"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a:extLst>
              <a:ext uri="{FF2B5EF4-FFF2-40B4-BE49-F238E27FC236}">
                <a16:creationId xmlns:a16="http://schemas.microsoft.com/office/drawing/2014/main" id="{9E69589C-161F-1915-837A-E672D0CA6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116138"/>
            <a:ext cx="4078288" cy="376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246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几何投影可视化技术</a:t>
            </a:r>
          </a:p>
        </p:txBody>
      </p:sp>
      <p:sp>
        <p:nvSpPr>
          <p:cNvPr id="2" name="Rectangle 3">
            <a:extLst>
              <a:ext uri="{FF2B5EF4-FFF2-40B4-BE49-F238E27FC236}">
                <a16:creationId xmlns:a16="http://schemas.microsoft.com/office/drawing/2014/main" id="{0A2F53E9-77C5-FB1C-9638-FD123F7B3450}"/>
              </a:ext>
            </a:extLst>
          </p:cNvPr>
          <p:cNvSpPr txBox="1">
            <a:spLocks noChangeArrowheads="1"/>
          </p:cNvSpPr>
          <p:nvPr/>
        </p:nvSpPr>
        <p:spPr bwMode="auto">
          <a:xfrm>
            <a:off x="457200" y="1600200"/>
            <a:ext cx="8229600"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3200" b="0" i="0" u="none" strike="noStrike" kern="0" cap="none" spc="0" normalizeH="0" baseline="0" noProof="0">
                <a:ln>
                  <a:noFill/>
                </a:ln>
                <a:solidFill>
                  <a:srgbClr val="000000"/>
                </a:solidFill>
                <a:effectLst/>
                <a:uLnTx/>
                <a:uFillTx/>
                <a:latin typeface="Arial"/>
                <a:ea typeface="SimSun" pitchFamily="2" charset="-122"/>
                <a:cs typeface="+mn-cs"/>
              </a:rPr>
              <a:t>基于像素的可视化技术的缺点：难以呈现多维空间的数据分布，不显示数据子空间中是否存在稠密区域</a:t>
            </a:r>
          </a:p>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3200" b="0" i="0" u="none" strike="noStrike" kern="0" cap="none" spc="0" normalizeH="0" baseline="0" noProof="0">
                <a:ln>
                  <a:noFill/>
                </a:ln>
                <a:solidFill>
                  <a:srgbClr val="000000"/>
                </a:solidFill>
                <a:effectLst/>
                <a:uLnTx/>
                <a:uFillTx/>
                <a:latin typeface="Arial"/>
                <a:ea typeface="SimSun" pitchFamily="2" charset="-122"/>
                <a:cs typeface="+mn-cs"/>
              </a:rPr>
              <a:t>几何投影技术：发现多维数据的有趣投影</a:t>
            </a:r>
          </a:p>
          <a:p>
            <a:pPr marL="669925" marR="0" lvl="1" indent="-325438" algn="l" defTabSz="914400" rtl="0" eaLnBrk="0" fontAlgn="base" latinLnBrk="0" hangingPunct="0">
              <a:lnSpc>
                <a:spcPct val="80000"/>
              </a:lnSpc>
              <a:spcBef>
                <a:spcPct val="20000"/>
              </a:spcBef>
              <a:spcAft>
                <a:spcPct val="0"/>
              </a:spcAft>
              <a:buClr>
                <a:srgbClr val="3B812F"/>
              </a:buClr>
              <a:buSzPct val="60000"/>
              <a:buFont typeface="Wingdings" panose="05000000000000000000" pitchFamily="2" charset="2"/>
              <a:buChar char="q"/>
              <a:tabLst/>
              <a:defRPr/>
            </a:pPr>
            <a:r>
              <a:rPr kumimoji="0" lang="zh-CN" altLang="en-US" sz="2800" b="0" i="0" u="none" strike="noStrike" kern="0" cap="none" spc="0" normalizeH="0" baseline="0" noProof="0">
                <a:ln>
                  <a:noFill/>
                </a:ln>
                <a:solidFill>
                  <a:srgbClr val="000000"/>
                </a:solidFill>
                <a:effectLst/>
                <a:uLnTx/>
                <a:uFillTx/>
                <a:latin typeface="Arial"/>
                <a:ea typeface="SimSun" pitchFamily="2" charset="-122"/>
              </a:rPr>
              <a:t>主要挑战：在二维空间可视化高维数据</a:t>
            </a:r>
          </a:p>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3200" b="0" i="0" u="none" strike="noStrike" kern="0" cap="none" spc="0" normalizeH="0" baseline="0" noProof="0">
                <a:ln>
                  <a:noFill/>
                </a:ln>
                <a:solidFill>
                  <a:srgbClr val="000000"/>
                </a:solidFill>
                <a:effectLst/>
                <a:uLnTx/>
                <a:uFillTx/>
                <a:latin typeface="Arial"/>
                <a:ea typeface="SimSun" pitchFamily="2" charset="-122"/>
                <a:cs typeface="+mn-cs"/>
              </a:rPr>
              <a:t>常用方法：</a:t>
            </a:r>
          </a:p>
          <a:p>
            <a:pPr marL="669925" marR="0" lvl="1" indent="-325438" algn="l" defTabSz="914400" rtl="0" eaLnBrk="0" fontAlgn="base" latinLnBrk="0" hangingPunct="0">
              <a:lnSpc>
                <a:spcPct val="80000"/>
              </a:lnSpc>
              <a:spcBef>
                <a:spcPct val="20000"/>
              </a:spcBef>
              <a:spcAft>
                <a:spcPct val="0"/>
              </a:spcAft>
              <a:buClr>
                <a:srgbClr val="3B812F"/>
              </a:buClr>
              <a:buSzPct val="60000"/>
              <a:buFont typeface="Wingdings" panose="05000000000000000000" pitchFamily="2" charset="2"/>
              <a:buChar char="q"/>
              <a:tabLst/>
              <a:defRPr/>
            </a:pPr>
            <a:r>
              <a:rPr kumimoji="0" lang="zh-CN" altLang="en-US" sz="2800" b="0" i="0" u="none" strike="noStrike" kern="0" cap="none" spc="0" normalizeH="0" baseline="0" noProof="0">
                <a:ln>
                  <a:noFill/>
                </a:ln>
                <a:solidFill>
                  <a:srgbClr val="000000"/>
                </a:solidFill>
                <a:effectLst/>
                <a:uLnTx/>
                <a:uFillTx/>
                <a:latin typeface="Arial"/>
                <a:ea typeface="SimSun" pitchFamily="2" charset="-122"/>
              </a:rPr>
              <a:t>散点图</a:t>
            </a:r>
          </a:p>
          <a:p>
            <a:pPr marL="669925" marR="0" lvl="1" indent="-325438" algn="l" defTabSz="914400" rtl="0" eaLnBrk="0" fontAlgn="base" latinLnBrk="0" hangingPunct="0">
              <a:lnSpc>
                <a:spcPct val="80000"/>
              </a:lnSpc>
              <a:spcBef>
                <a:spcPct val="20000"/>
              </a:spcBef>
              <a:spcAft>
                <a:spcPct val="0"/>
              </a:spcAft>
              <a:buClr>
                <a:srgbClr val="3B812F"/>
              </a:buClr>
              <a:buSzPct val="60000"/>
              <a:buFont typeface="Wingdings" panose="05000000000000000000" pitchFamily="2" charset="2"/>
              <a:buChar char="q"/>
              <a:tabLst/>
              <a:defRPr/>
            </a:pPr>
            <a:r>
              <a:rPr kumimoji="0" lang="zh-CN" altLang="en-US" sz="2800" b="0" i="0" u="none" strike="noStrike" kern="0" cap="none" spc="0" normalizeH="0" baseline="0" noProof="0">
                <a:ln>
                  <a:noFill/>
                </a:ln>
                <a:solidFill>
                  <a:srgbClr val="000000"/>
                </a:solidFill>
                <a:effectLst/>
                <a:uLnTx/>
                <a:uFillTx/>
                <a:latin typeface="Arial"/>
                <a:ea typeface="SimSun" pitchFamily="2" charset="-122"/>
              </a:rPr>
              <a:t>散点图矩阵</a:t>
            </a:r>
          </a:p>
          <a:p>
            <a:pPr marL="669925" marR="0" lvl="1" indent="-325438" algn="l" defTabSz="914400" rtl="0" eaLnBrk="0" fontAlgn="base" latinLnBrk="0" hangingPunct="0">
              <a:lnSpc>
                <a:spcPct val="80000"/>
              </a:lnSpc>
              <a:spcBef>
                <a:spcPct val="20000"/>
              </a:spcBef>
              <a:spcAft>
                <a:spcPct val="0"/>
              </a:spcAft>
              <a:buClr>
                <a:srgbClr val="3B812F"/>
              </a:buClr>
              <a:buSzPct val="60000"/>
              <a:buFont typeface="Wingdings" panose="05000000000000000000" pitchFamily="2" charset="2"/>
              <a:buChar char="q"/>
              <a:tabLst/>
              <a:defRPr/>
            </a:pPr>
            <a:r>
              <a:rPr kumimoji="0" lang="zh-CN" altLang="en-US" sz="2800" b="0" i="0" u="none" strike="noStrike" kern="0" cap="none" spc="0" normalizeH="0" baseline="0" noProof="0">
                <a:ln>
                  <a:noFill/>
                </a:ln>
                <a:solidFill>
                  <a:srgbClr val="000000"/>
                </a:solidFill>
                <a:effectLst/>
                <a:uLnTx/>
                <a:uFillTx/>
                <a:latin typeface="Arial"/>
                <a:ea typeface="SimSun" pitchFamily="2" charset="-122"/>
              </a:rPr>
              <a:t>平行坐标</a:t>
            </a:r>
            <a:endParaRPr kumimoji="0" lang="zh-CN" altLang="en-US" sz="2800" b="0" i="0" u="none" strike="noStrike" kern="0" cap="none" spc="0" normalizeH="0" baseline="0" noProof="0" dirty="0">
              <a:ln>
                <a:noFill/>
              </a:ln>
              <a:solidFill>
                <a:srgbClr val="000000"/>
              </a:solidFill>
              <a:effectLst/>
              <a:uLnTx/>
              <a:uFillTx/>
              <a:latin typeface="Arial"/>
              <a:ea typeface="SimSun" pitchFamily="2" charset="-122"/>
            </a:endParaRPr>
          </a:p>
        </p:txBody>
      </p:sp>
    </p:spTree>
    <p:extLst>
      <p:ext uri="{BB962C8B-B14F-4D97-AF65-F5344CB8AC3E}">
        <p14:creationId xmlns:p14="http://schemas.microsoft.com/office/powerpoint/2010/main" val="3976207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散点图上的分类数据可视化</a:t>
            </a:r>
          </a:p>
        </p:txBody>
      </p:sp>
      <p:sp>
        <p:nvSpPr>
          <p:cNvPr id="4" name="Rectangle 3">
            <a:extLst>
              <a:ext uri="{FF2B5EF4-FFF2-40B4-BE49-F238E27FC236}">
                <a16:creationId xmlns:a16="http://schemas.microsoft.com/office/drawing/2014/main" id="{A894BF2B-7717-29C2-D0C4-35CF186D75D6}"/>
              </a:ext>
            </a:extLst>
          </p:cNvPr>
          <p:cNvSpPr txBox="1">
            <a:spLocks noChangeArrowheads="1"/>
          </p:cNvSpPr>
          <p:nvPr/>
        </p:nvSpPr>
        <p:spPr bwMode="auto">
          <a:xfrm>
            <a:off x="457200" y="1341438"/>
            <a:ext cx="82296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cs typeface="+mn-cs"/>
              </a:rPr>
              <a:t>在散点图上用不同形状表示数据的类别</a:t>
            </a:r>
            <a:endParaRPr kumimoji="0" lang="zh-CN" altLang="zh-CN" sz="2600" b="0" i="0" u="none" strike="noStrike" kern="0" cap="none" spc="0" normalizeH="0" baseline="0" noProof="0" dirty="0">
              <a:ln>
                <a:noFill/>
              </a:ln>
              <a:solidFill>
                <a:srgbClr val="000000"/>
              </a:solidFill>
              <a:effectLst/>
              <a:uLnTx/>
              <a:uFillTx/>
              <a:latin typeface="Arial"/>
              <a:ea typeface="SimSun" pitchFamily="2" charset="-122"/>
              <a:cs typeface="+mn-cs"/>
            </a:endParaRPr>
          </a:p>
        </p:txBody>
      </p:sp>
      <p:pic>
        <p:nvPicPr>
          <p:cNvPr id="5" name="图片 2">
            <a:extLst>
              <a:ext uri="{FF2B5EF4-FFF2-40B4-BE49-F238E27FC236}">
                <a16:creationId xmlns:a16="http://schemas.microsoft.com/office/drawing/2014/main" id="{1CBF5D4D-D2FE-6FD5-55A6-5CC57D877C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8600" y="1916113"/>
            <a:ext cx="5953125"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9750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zh-CN" dirty="0"/>
              <a:t>散点图</a:t>
            </a:r>
            <a:r>
              <a:rPr lang="zh-CN" altLang="en-US" dirty="0"/>
              <a:t>矩阵</a:t>
            </a:r>
          </a:p>
        </p:txBody>
      </p:sp>
      <p:sp>
        <p:nvSpPr>
          <p:cNvPr id="2" name="Rectangle 3">
            <a:extLst>
              <a:ext uri="{FF2B5EF4-FFF2-40B4-BE49-F238E27FC236}">
                <a16:creationId xmlns:a16="http://schemas.microsoft.com/office/drawing/2014/main" id="{4CE7405C-67F6-12E7-120D-52A460F633EE}"/>
              </a:ext>
            </a:extLst>
          </p:cNvPr>
          <p:cNvSpPr txBox="1">
            <a:spLocks noChangeArrowheads="1"/>
          </p:cNvSpPr>
          <p:nvPr/>
        </p:nvSpPr>
        <p:spPr bwMode="auto">
          <a:xfrm>
            <a:off x="457200" y="1341438"/>
            <a:ext cx="82296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cs typeface="+mn-cs"/>
              </a:rPr>
              <a:t>散点图的扩充，提供每个维度和其他维之间的可视化</a:t>
            </a:r>
            <a:endParaRPr kumimoji="0" lang="zh-CN" altLang="zh-CN" sz="2600" b="0" i="0" u="none" strike="noStrike" kern="0" cap="none" spc="0" normalizeH="0" baseline="0" noProof="0" dirty="0">
              <a:ln>
                <a:noFill/>
              </a:ln>
              <a:solidFill>
                <a:srgbClr val="000000"/>
              </a:solidFill>
              <a:effectLst/>
              <a:uLnTx/>
              <a:uFillTx/>
              <a:latin typeface="Arial"/>
              <a:ea typeface="SimSun" pitchFamily="2" charset="-122"/>
              <a:cs typeface="+mn-cs"/>
            </a:endParaRPr>
          </a:p>
        </p:txBody>
      </p:sp>
      <p:pic>
        <p:nvPicPr>
          <p:cNvPr id="3" name="图片 1">
            <a:extLst>
              <a:ext uri="{FF2B5EF4-FFF2-40B4-BE49-F238E27FC236}">
                <a16:creationId xmlns:a16="http://schemas.microsoft.com/office/drawing/2014/main" id="{B0AE9506-D95E-A726-2F2F-04FAE890B3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1728788"/>
            <a:ext cx="4724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96944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平行坐标</a:t>
            </a:r>
          </a:p>
        </p:txBody>
      </p:sp>
      <p:sp>
        <p:nvSpPr>
          <p:cNvPr id="2" name="Rectangle 3">
            <a:extLst>
              <a:ext uri="{FF2B5EF4-FFF2-40B4-BE49-F238E27FC236}">
                <a16:creationId xmlns:a16="http://schemas.microsoft.com/office/drawing/2014/main" id="{91CCECCA-5AA9-93E6-50C7-58AE59329263}"/>
              </a:ext>
            </a:extLst>
          </p:cNvPr>
          <p:cNvSpPr txBox="1">
            <a:spLocks noChangeArrowheads="1"/>
          </p:cNvSpPr>
          <p:nvPr/>
        </p:nvSpPr>
        <p:spPr bwMode="auto">
          <a:xfrm>
            <a:off x="457200" y="1600200"/>
            <a:ext cx="82296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en-US" altLang="zh-CN" sz="2600" b="0" i="0" u="none" strike="noStrike" kern="0" cap="none" spc="0" normalizeH="0" baseline="0" noProof="0">
                <a:ln>
                  <a:noFill/>
                </a:ln>
                <a:solidFill>
                  <a:srgbClr val="000000"/>
                </a:solidFill>
                <a:effectLst/>
                <a:uLnTx/>
                <a:uFillTx/>
                <a:latin typeface="Arial"/>
                <a:ea typeface="SimSun" pitchFamily="2" charset="-122"/>
                <a:cs typeface="+mn-cs"/>
              </a:rPr>
              <a:t>n</a:t>
            </a:r>
            <a:r>
              <a:rPr kumimoji="0" lang="zh-CN" altLang="en-US" sz="2600" b="0" i="0" u="none" strike="noStrike" kern="0" cap="none" spc="0" normalizeH="0" baseline="0" noProof="0">
                <a:ln>
                  <a:noFill/>
                </a:ln>
                <a:solidFill>
                  <a:srgbClr val="000000"/>
                </a:solidFill>
                <a:effectLst/>
                <a:uLnTx/>
                <a:uFillTx/>
                <a:latin typeface="Arial"/>
                <a:ea typeface="SimSun" pitchFamily="2" charset="-122"/>
                <a:cs typeface="+mn-cs"/>
              </a:rPr>
              <a:t>个等距离，相互平行的轴，每个数据维对应一个轴</a:t>
            </a:r>
          </a:p>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cs typeface="+mn-cs"/>
              </a:rPr>
              <a:t>这些轴缩放范围对应于属性值范围</a:t>
            </a:r>
          </a:p>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cs typeface="+mn-cs"/>
              </a:rPr>
              <a:t>每一个数据记录用折线表示，与每个轴在对应于相关维值的点上相交</a:t>
            </a:r>
            <a:endParaRPr kumimoji="0" lang="zh-CN" altLang="en-US" sz="2600" b="0" i="0" u="none" strike="noStrike" kern="0" cap="none" spc="0" normalizeH="0" baseline="0" noProof="0" dirty="0">
              <a:ln>
                <a:noFill/>
              </a:ln>
              <a:solidFill>
                <a:srgbClr val="000000"/>
              </a:solidFill>
              <a:effectLst/>
              <a:uLnTx/>
              <a:uFillTx/>
              <a:latin typeface="Arial"/>
              <a:ea typeface="SimSun" pitchFamily="2" charset="-122"/>
              <a:cs typeface="+mn-cs"/>
            </a:endParaRPr>
          </a:p>
        </p:txBody>
      </p:sp>
      <p:pic>
        <p:nvPicPr>
          <p:cNvPr id="3" name="Picture 3">
            <a:extLst>
              <a:ext uri="{FF2B5EF4-FFF2-40B4-BE49-F238E27FC236}">
                <a16:creationId xmlns:a16="http://schemas.microsoft.com/office/drawing/2014/main" id="{D2299DC1-197B-5703-CC9F-B492BCDB5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429000"/>
            <a:ext cx="6553200"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5931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一个数据集的平行坐标</a:t>
            </a:r>
          </a:p>
        </p:txBody>
      </p:sp>
      <p:pic>
        <p:nvPicPr>
          <p:cNvPr id="2" name="Picture 2" descr="ParCoord_KapIIb">
            <a:extLst>
              <a:ext uri="{FF2B5EF4-FFF2-40B4-BE49-F238E27FC236}">
                <a16:creationId xmlns:a16="http://schemas.microsoft.com/office/drawing/2014/main" id="{85456EFF-E231-253F-8FA6-B6EC00A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92238"/>
            <a:ext cx="7467600" cy="493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4912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基于图符的可视化技术</a:t>
            </a:r>
          </a:p>
        </p:txBody>
      </p:sp>
      <p:sp>
        <p:nvSpPr>
          <p:cNvPr id="2" name="Rectangle 4">
            <a:extLst>
              <a:ext uri="{FF2B5EF4-FFF2-40B4-BE49-F238E27FC236}">
                <a16:creationId xmlns:a16="http://schemas.microsoft.com/office/drawing/2014/main" id="{EF2521A6-3078-6EEC-AD09-35A501DF49C2}"/>
              </a:ext>
            </a:extLst>
          </p:cNvPr>
          <p:cNvSpPr txBox="1">
            <a:spLocks noChangeArrowheads="1"/>
          </p:cNvSpPr>
          <p:nvPr/>
        </p:nvSpPr>
        <p:spPr bwMode="auto">
          <a:xfrm>
            <a:off x="304800" y="14478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10000"/>
              </a:lnSpc>
              <a:spcBef>
                <a:spcPct val="20000"/>
              </a:spcBef>
              <a:spcAft>
                <a:spcPct val="0"/>
              </a:spcAft>
              <a:buClr>
                <a:srgbClr val="CC9900"/>
              </a:buClr>
              <a:buSzPct val="65000"/>
              <a:buFont typeface="Wingdings" panose="05000000000000000000" pitchFamily="2" charset="2"/>
              <a:buChar char="n"/>
              <a:tabLst/>
              <a:defRPr/>
            </a:pPr>
            <a:r>
              <a:rPr kumimoji="0" lang="zh-CN" altLang="en-US" sz="2800" b="0" i="0" u="none" strike="noStrike" kern="0" cap="none" spc="0" normalizeH="0" baseline="0" noProof="0">
                <a:ln>
                  <a:noFill/>
                </a:ln>
                <a:solidFill>
                  <a:srgbClr val="000000"/>
                </a:solidFill>
                <a:effectLst/>
                <a:uLnTx/>
                <a:uFillTx/>
                <a:latin typeface="Arial"/>
                <a:ea typeface="SimSun" pitchFamily="2" charset="-122"/>
                <a:cs typeface="+mn-cs"/>
              </a:rPr>
              <a:t>将</a:t>
            </a:r>
            <a:r>
              <a:rPr kumimoji="0" lang="de-DE" altLang="en-US" sz="2800" b="0" i="0" u="none" strike="noStrike" kern="0" cap="none" spc="0" normalizeH="0" baseline="0" noProof="0">
                <a:ln>
                  <a:noFill/>
                </a:ln>
                <a:solidFill>
                  <a:srgbClr val="000000"/>
                </a:solidFill>
                <a:effectLst/>
                <a:uLnTx/>
                <a:uFillTx/>
                <a:latin typeface="Arial"/>
                <a:ea typeface="SimSun" pitchFamily="2" charset="-122"/>
                <a:cs typeface="+mn-cs"/>
              </a:rPr>
              <a:t>数据值作为图符特征</a:t>
            </a:r>
            <a:r>
              <a:rPr kumimoji="0" lang="zh-CN" altLang="en-US" sz="2800" b="0" i="0" u="none" strike="noStrike" kern="0" cap="none" spc="0" normalizeH="0" baseline="0" noProof="0">
                <a:ln>
                  <a:noFill/>
                </a:ln>
                <a:solidFill>
                  <a:srgbClr val="000000"/>
                </a:solidFill>
                <a:effectLst/>
                <a:uLnTx/>
                <a:uFillTx/>
                <a:latin typeface="Arial"/>
                <a:ea typeface="SimSun" pitchFamily="2" charset="-122"/>
                <a:cs typeface="+mn-cs"/>
              </a:rPr>
              <a:t>进行可视化</a:t>
            </a:r>
            <a:endParaRPr kumimoji="0" lang="en-US" altLang="zh-CN" sz="2800" b="0" i="0" u="none" strike="noStrike" kern="0" cap="none" spc="0" normalizeH="0" baseline="0" noProof="0">
              <a:ln>
                <a:noFill/>
              </a:ln>
              <a:solidFill>
                <a:srgbClr val="000000"/>
              </a:solidFill>
              <a:effectLst/>
              <a:uLnTx/>
              <a:uFillTx/>
              <a:latin typeface="Arial"/>
              <a:ea typeface="SimSun" pitchFamily="2" charset="-122"/>
              <a:cs typeface="+mn-cs"/>
            </a:endParaRPr>
          </a:p>
          <a:p>
            <a:pPr marL="669925" marR="0" lvl="1" indent="-325438" algn="just" defTabSz="914400" rtl="0" eaLnBrk="1" fontAlgn="base" latinLnBrk="0" hangingPunct="1">
              <a:lnSpc>
                <a:spcPct val="110000"/>
              </a:lnSpc>
              <a:spcBef>
                <a:spcPct val="20000"/>
              </a:spcBef>
              <a:spcAft>
                <a:spcPct val="0"/>
              </a:spcAft>
              <a:buClr>
                <a:srgbClr val="3B812F"/>
              </a:buClr>
              <a:buSzPct val="60000"/>
              <a:buFont typeface="Wingdings" panose="05000000000000000000" pitchFamily="2" charset="2"/>
              <a:buChar char="q"/>
              <a:tabLst/>
              <a:defRPr/>
            </a:pP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可以使用少量图符表示多维数据值</a:t>
            </a:r>
            <a:endParaRPr kumimoji="0" lang="de-DE" altLang="en-US" sz="2400" b="0" i="0" u="none" strike="noStrike" kern="0" cap="none" spc="0" normalizeH="0" baseline="0" noProof="0">
              <a:ln>
                <a:noFill/>
              </a:ln>
              <a:solidFill>
                <a:srgbClr val="000000"/>
              </a:solidFill>
              <a:effectLst/>
              <a:uLnTx/>
              <a:uFillTx/>
              <a:latin typeface="Arial"/>
              <a:ea typeface="SimSun" pitchFamily="2" charset="-122"/>
            </a:endParaRPr>
          </a:p>
          <a:p>
            <a:pPr marL="342900" marR="0" lvl="0" indent="-342900" algn="l" defTabSz="914400" rtl="0" eaLnBrk="1" fontAlgn="base" latinLnBrk="0" hangingPunct="1">
              <a:lnSpc>
                <a:spcPct val="110000"/>
              </a:lnSpc>
              <a:spcBef>
                <a:spcPct val="20000"/>
              </a:spcBef>
              <a:spcAft>
                <a:spcPct val="0"/>
              </a:spcAft>
              <a:buClr>
                <a:srgbClr val="CC9900"/>
              </a:buClr>
              <a:buSzPct val="65000"/>
              <a:buFont typeface="Wingdings" panose="05000000000000000000" pitchFamily="2" charset="2"/>
              <a:buChar char="n"/>
              <a:tabLst/>
              <a:defRPr/>
            </a:pPr>
            <a:r>
              <a:rPr kumimoji="0" lang="zh-CN" altLang="en-US" sz="2800" b="0" i="0" u="none" strike="noStrike" kern="0" cap="none" spc="0" normalizeH="0" baseline="0" noProof="0">
                <a:ln>
                  <a:noFill/>
                </a:ln>
                <a:solidFill>
                  <a:srgbClr val="000000"/>
                </a:solidFill>
                <a:effectLst/>
                <a:uLnTx/>
                <a:uFillTx/>
                <a:latin typeface="Arial"/>
                <a:ea typeface="SimSun" pitchFamily="2" charset="-122"/>
                <a:cs typeface="+mn-cs"/>
              </a:rPr>
              <a:t>典型的可视化方法</a:t>
            </a:r>
          </a:p>
          <a:p>
            <a:pPr marL="669925" marR="0" lvl="1" indent="-325438" algn="l" defTabSz="914400" rtl="0" eaLnBrk="1" fontAlgn="base" latinLnBrk="0" hangingPunct="1">
              <a:lnSpc>
                <a:spcPct val="110000"/>
              </a:lnSpc>
              <a:spcBef>
                <a:spcPct val="20000"/>
              </a:spcBef>
              <a:spcAft>
                <a:spcPct val="0"/>
              </a:spcAft>
              <a:buClr>
                <a:srgbClr val="3B812F"/>
              </a:buClr>
              <a:buSzPct val="60000"/>
              <a:buFont typeface="Wingdings" panose="05000000000000000000" pitchFamily="2" charset="2"/>
              <a:buChar char="q"/>
              <a:tabLst/>
              <a:defRPr/>
            </a:pPr>
            <a:r>
              <a:rPr kumimoji="0" lang="zh-CN" altLang="en-US" sz="2800" b="0" i="0" u="none" strike="noStrike" kern="0" cap="none" spc="0" normalizeH="0" baseline="0" noProof="0">
                <a:ln>
                  <a:noFill/>
                </a:ln>
                <a:solidFill>
                  <a:srgbClr val="000000"/>
                </a:solidFill>
                <a:effectLst/>
                <a:uLnTx/>
                <a:uFillTx/>
                <a:latin typeface="Arial"/>
                <a:ea typeface="SimSun" pitchFamily="2" charset="-122"/>
              </a:rPr>
              <a:t>切尔洛夫脸</a:t>
            </a:r>
            <a:endParaRPr kumimoji="0" lang="de-DE" altLang="en-US" sz="28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110000"/>
              </a:lnSpc>
              <a:spcBef>
                <a:spcPct val="20000"/>
              </a:spcBef>
              <a:spcAft>
                <a:spcPct val="0"/>
              </a:spcAft>
              <a:buClr>
                <a:srgbClr val="3B812F"/>
              </a:buClr>
              <a:buSzPct val="60000"/>
              <a:buFont typeface="Wingdings" panose="05000000000000000000" pitchFamily="2" charset="2"/>
              <a:buChar char="q"/>
              <a:tabLst/>
              <a:defRPr/>
            </a:pPr>
            <a:r>
              <a:rPr kumimoji="0" lang="zh-CN" altLang="en-US" sz="2800" b="0" i="0" u="none" strike="noStrike" kern="0" cap="none" spc="0" normalizeH="0" baseline="0" noProof="0">
                <a:ln>
                  <a:noFill/>
                </a:ln>
                <a:solidFill>
                  <a:srgbClr val="000000"/>
                </a:solidFill>
                <a:effectLst/>
                <a:uLnTx/>
                <a:uFillTx/>
                <a:latin typeface="Arial"/>
                <a:ea typeface="SimSun" pitchFamily="2" charset="-122"/>
              </a:rPr>
              <a:t>人物线条画</a:t>
            </a:r>
            <a:endParaRPr kumimoji="0" lang="de-DE" altLang="en-US" sz="28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110000"/>
              </a:lnSpc>
              <a:spcBef>
                <a:spcPct val="20000"/>
              </a:spcBef>
              <a:spcAft>
                <a:spcPct val="0"/>
              </a:spcAft>
              <a:buClr>
                <a:srgbClr val="3B812F"/>
              </a:buClr>
              <a:buSzPct val="60000"/>
              <a:buFont typeface="Wingdings" panose="05000000000000000000" pitchFamily="2" charset="2"/>
              <a:buChar char="q"/>
              <a:tabLst/>
              <a:defRPr/>
            </a:pPr>
            <a:endParaRPr kumimoji="0" lang="de-DE" altLang="en-US" sz="2400" b="0" i="0" u="none" strike="noStrike" kern="0" cap="none" spc="0" normalizeH="0" baseline="0" noProof="0" dirty="0">
              <a:ln>
                <a:noFill/>
              </a:ln>
              <a:solidFill>
                <a:srgbClr val="000000"/>
              </a:solidFill>
              <a:effectLst/>
              <a:uLnTx/>
              <a:uFillTx/>
              <a:latin typeface="Arial"/>
              <a:ea typeface="SimSun" pitchFamily="2" charset="-122"/>
            </a:endParaRPr>
          </a:p>
        </p:txBody>
      </p:sp>
    </p:spTree>
    <p:extLst>
      <p:ext uri="{BB962C8B-B14F-4D97-AF65-F5344CB8AC3E}">
        <p14:creationId xmlns:p14="http://schemas.microsoft.com/office/powerpoint/2010/main" val="3275342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数据集类型</a:t>
            </a:r>
          </a:p>
        </p:txBody>
      </p:sp>
      <p:sp>
        <p:nvSpPr>
          <p:cNvPr id="3" name="Rectangle 3">
            <a:extLst>
              <a:ext uri="{FF2B5EF4-FFF2-40B4-BE49-F238E27FC236}">
                <a16:creationId xmlns:a16="http://schemas.microsoft.com/office/drawing/2014/main" id="{4F8904A3-D16F-1A56-2D6D-EB51F05FFFA2}"/>
              </a:ext>
            </a:extLst>
          </p:cNvPr>
          <p:cNvSpPr txBox="1">
            <a:spLocks noChangeArrowheads="1"/>
          </p:cNvSpPr>
          <p:nvPr/>
        </p:nvSpPr>
        <p:spPr bwMode="auto">
          <a:xfrm>
            <a:off x="772885" y="1436914"/>
            <a:ext cx="3690938"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285750" indent="-285750" eaLnBrk="0" hangingPunct="0">
              <a:defRPr>
                <a:solidFill>
                  <a:schemeClr val="tx1"/>
                </a:solidFill>
                <a:latin typeface="Arial" panose="020B0604020202020204" pitchFamily="34" charset="0"/>
                <a:ea typeface="SimSun" panose="02010600030101010101" pitchFamily="2" charset="-122"/>
              </a:defRPr>
            </a:lvl1pPr>
            <a:lvl2pPr marL="800100" indent="-34290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lnSpc>
                <a:spcPct val="105000"/>
              </a:lnSpc>
              <a:spcBef>
                <a:spcPct val="20000"/>
              </a:spcBef>
              <a:buClr>
                <a:schemeClr val="accent1"/>
              </a:buClr>
              <a:buSzPct val="65000"/>
              <a:buFont typeface="Wingdings" panose="05000000000000000000" pitchFamily="2" charset="2"/>
              <a:buChar char="n"/>
            </a:pPr>
            <a:r>
              <a:rPr lang="zh-CN" altLang="en-US" sz="2000" dirty="0">
                <a:cs typeface="Times New Roman" panose="02020603050405020304" pitchFamily="18" charset="0"/>
              </a:rPr>
              <a:t>记录（</a:t>
            </a:r>
            <a:r>
              <a:rPr lang="en-US" altLang="zh-CN" sz="2000" dirty="0">
                <a:cs typeface="Times New Roman" panose="02020603050405020304" pitchFamily="18" charset="0"/>
              </a:rPr>
              <a:t>Record</a:t>
            </a:r>
            <a:r>
              <a:rPr lang="zh-CN" altLang="en-US" sz="2000" dirty="0">
                <a:cs typeface="Times New Roman" panose="02020603050405020304" pitchFamily="18" charset="0"/>
              </a:rPr>
              <a:t>）</a:t>
            </a:r>
            <a:endParaRPr lang="en-US" altLang="zh-CN" sz="2000" dirty="0">
              <a:cs typeface="Times New Roman" panose="02020603050405020304" pitchFamily="18" charset="0"/>
            </a:endParaRPr>
          </a:p>
          <a:p>
            <a:pPr lvl="1" eaLnBrk="1" hangingPunct="1">
              <a:lnSpc>
                <a:spcPct val="105000"/>
              </a:lnSpc>
              <a:spcBef>
                <a:spcPct val="20000"/>
              </a:spcBef>
              <a:buClr>
                <a:schemeClr val="accent2"/>
              </a:buClr>
              <a:buSzPct val="60000"/>
              <a:buFont typeface="Wingdings" panose="05000000000000000000" pitchFamily="2" charset="2"/>
              <a:buChar char="q"/>
            </a:pPr>
            <a:r>
              <a:rPr lang="zh-CN" altLang="en-US" sz="2000" dirty="0">
                <a:cs typeface="Times New Roman" panose="02020603050405020304" pitchFamily="18" charset="0"/>
              </a:rPr>
              <a:t>关系记录</a:t>
            </a:r>
            <a:endParaRPr lang="en-US" altLang="zh-CN" sz="2000" dirty="0">
              <a:cs typeface="Times New Roman" panose="02020603050405020304" pitchFamily="18" charset="0"/>
            </a:endParaRPr>
          </a:p>
          <a:p>
            <a:pPr lvl="1" eaLnBrk="1" hangingPunct="1">
              <a:lnSpc>
                <a:spcPct val="105000"/>
              </a:lnSpc>
              <a:spcBef>
                <a:spcPct val="20000"/>
              </a:spcBef>
              <a:buClr>
                <a:schemeClr val="accent2"/>
              </a:buClr>
              <a:buSzPct val="60000"/>
              <a:buFont typeface="Wingdings" panose="05000000000000000000" pitchFamily="2" charset="2"/>
              <a:buChar char="q"/>
            </a:pPr>
            <a:r>
              <a:rPr lang="zh-CN" altLang="en-US" sz="2000" dirty="0">
                <a:cs typeface="Times New Roman" panose="02020603050405020304" pitchFamily="18" charset="0"/>
              </a:rPr>
              <a:t>数据矩阵</a:t>
            </a:r>
            <a:endParaRPr lang="en-US" altLang="zh-CN" sz="2000" dirty="0">
              <a:cs typeface="Times New Roman" panose="02020603050405020304" pitchFamily="18" charset="0"/>
            </a:endParaRPr>
          </a:p>
          <a:p>
            <a:pPr lvl="1" eaLnBrk="1" hangingPunct="1">
              <a:lnSpc>
                <a:spcPct val="105000"/>
              </a:lnSpc>
              <a:spcBef>
                <a:spcPct val="20000"/>
              </a:spcBef>
              <a:buClr>
                <a:schemeClr val="accent2"/>
              </a:buClr>
              <a:buSzPct val="60000"/>
              <a:buFont typeface="Wingdings" panose="05000000000000000000" pitchFamily="2" charset="2"/>
              <a:buChar char="q"/>
            </a:pPr>
            <a:r>
              <a:rPr lang="zh-CN" altLang="en-US" sz="2000" dirty="0">
                <a:cs typeface="Times New Roman" panose="02020603050405020304" pitchFamily="18" charset="0"/>
              </a:rPr>
              <a:t>文档数据：词汇文档向量集</a:t>
            </a:r>
            <a:endParaRPr lang="en-US" altLang="zh-CN" sz="2000" dirty="0">
              <a:cs typeface="Times New Roman" panose="02020603050405020304" pitchFamily="18" charset="0"/>
            </a:endParaRPr>
          </a:p>
          <a:p>
            <a:pPr lvl="1" eaLnBrk="1" hangingPunct="1">
              <a:lnSpc>
                <a:spcPct val="105000"/>
              </a:lnSpc>
              <a:spcBef>
                <a:spcPct val="20000"/>
              </a:spcBef>
              <a:buClr>
                <a:schemeClr val="accent2"/>
              </a:buClr>
              <a:buSzPct val="60000"/>
              <a:buFont typeface="Wingdings" panose="05000000000000000000" pitchFamily="2" charset="2"/>
              <a:buChar char="q"/>
            </a:pPr>
            <a:r>
              <a:rPr lang="zh-CN" altLang="en-US" sz="2000" dirty="0"/>
              <a:t>事务数据（</a:t>
            </a:r>
            <a:r>
              <a:rPr lang="en-US" altLang="zh-CN" sz="2000" dirty="0"/>
              <a:t>Transaction data</a:t>
            </a:r>
            <a:r>
              <a:rPr lang="zh-CN" altLang="en-US" sz="2000" dirty="0"/>
              <a:t>）</a:t>
            </a:r>
            <a:endParaRPr lang="en-US" altLang="zh-CN" sz="2000" dirty="0"/>
          </a:p>
          <a:p>
            <a:pPr eaLnBrk="1" hangingPunct="1">
              <a:lnSpc>
                <a:spcPct val="105000"/>
              </a:lnSpc>
              <a:spcBef>
                <a:spcPct val="20000"/>
              </a:spcBef>
              <a:buClr>
                <a:schemeClr val="accent1"/>
              </a:buClr>
              <a:buSzPct val="65000"/>
              <a:buFont typeface="Wingdings" panose="05000000000000000000" pitchFamily="2" charset="2"/>
              <a:buChar char="n"/>
            </a:pPr>
            <a:r>
              <a:rPr lang="zh-CN" altLang="en-US" sz="2000" dirty="0">
                <a:cs typeface="Times New Roman" panose="02020603050405020304" pitchFamily="18" charset="0"/>
              </a:rPr>
              <a:t>有序集（</a:t>
            </a:r>
            <a:r>
              <a:rPr lang="en-US" altLang="zh-CN" sz="2000" dirty="0">
                <a:cs typeface="Times New Roman" panose="02020603050405020304" pitchFamily="18" charset="0"/>
              </a:rPr>
              <a:t>Ordered</a:t>
            </a:r>
            <a:r>
              <a:rPr lang="zh-CN" altLang="en-US" sz="2000" dirty="0">
                <a:cs typeface="Times New Roman" panose="02020603050405020304" pitchFamily="18" charset="0"/>
              </a:rPr>
              <a:t>）</a:t>
            </a:r>
            <a:endParaRPr lang="en-US" altLang="zh-CN" sz="2000" dirty="0">
              <a:cs typeface="Times New Roman" panose="02020603050405020304" pitchFamily="18" charset="0"/>
            </a:endParaRPr>
          </a:p>
          <a:p>
            <a:pPr lvl="1" eaLnBrk="1" hangingPunct="1">
              <a:lnSpc>
                <a:spcPct val="105000"/>
              </a:lnSpc>
              <a:spcBef>
                <a:spcPct val="20000"/>
              </a:spcBef>
              <a:buClr>
                <a:schemeClr val="accent2"/>
              </a:buClr>
              <a:buSzPct val="60000"/>
              <a:buFont typeface="Wingdings" panose="05000000000000000000" pitchFamily="2" charset="2"/>
              <a:buChar char="q"/>
            </a:pPr>
            <a:r>
              <a:rPr lang="zh-CN" altLang="en-US" sz="2000" dirty="0">
                <a:cs typeface="Times New Roman" panose="02020603050405020304" pitchFamily="18" charset="0"/>
              </a:rPr>
              <a:t>视频数据：图像帧序列</a:t>
            </a:r>
            <a:endParaRPr lang="en-US" altLang="zh-CN" sz="2000" dirty="0">
              <a:cs typeface="Times New Roman" panose="02020603050405020304" pitchFamily="18" charset="0"/>
            </a:endParaRPr>
          </a:p>
          <a:p>
            <a:pPr lvl="1" eaLnBrk="1" hangingPunct="1">
              <a:lnSpc>
                <a:spcPct val="105000"/>
              </a:lnSpc>
              <a:spcBef>
                <a:spcPct val="20000"/>
              </a:spcBef>
              <a:buClr>
                <a:schemeClr val="accent2"/>
              </a:buClr>
              <a:buSzPct val="60000"/>
              <a:buFont typeface="Wingdings" panose="05000000000000000000" pitchFamily="2" charset="2"/>
              <a:buChar char="q"/>
            </a:pPr>
            <a:r>
              <a:rPr lang="zh-CN" altLang="en-US" sz="2000" dirty="0">
                <a:cs typeface="Times New Roman" panose="02020603050405020304" pitchFamily="18" charset="0"/>
              </a:rPr>
              <a:t>时序数据（</a:t>
            </a:r>
            <a:r>
              <a:rPr lang="en-US" altLang="zh-CN" sz="2000" dirty="0">
                <a:cs typeface="Times New Roman" panose="02020603050405020304" pitchFamily="18" charset="0"/>
              </a:rPr>
              <a:t>Temporal data</a:t>
            </a:r>
            <a:r>
              <a:rPr lang="zh-CN" altLang="en-US" sz="2000" dirty="0">
                <a:cs typeface="Times New Roman" panose="02020603050405020304" pitchFamily="18" charset="0"/>
              </a:rPr>
              <a:t>）</a:t>
            </a:r>
            <a:endParaRPr lang="en-US" altLang="zh-CN" sz="2000" dirty="0">
              <a:cs typeface="Times New Roman" panose="02020603050405020304" pitchFamily="18" charset="0"/>
            </a:endParaRPr>
          </a:p>
          <a:p>
            <a:pPr lvl="1" eaLnBrk="1" hangingPunct="1">
              <a:lnSpc>
                <a:spcPct val="105000"/>
              </a:lnSpc>
              <a:spcBef>
                <a:spcPct val="20000"/>
              </a:spcBef>
              <a:buClr>
                <a:schemeClr val="accent2"/>
              </a:buClr>
              <a:buSzPct val="60000"/>
              <a:buFont typeface="Wingdings" panose="05000000000000000000" pitchFamily="2" charset="2"/>
              <a:buChar char="q"/>
            </a:pPr>
            <a:r>
              <a:rPr lang="zh-CN" altLang="en-US" sz="2000" dirty="0">
                <a:cs typeface="Times New Roman" panose="02020603050405020304" pitchFamily="18" charset="0"/>
              </a:rPr>
              <a:t>序列数据：交易序列等</a:t>
            </a:r>
            <a:endParaRPr lang="en-US" altLang="zh-CN" sz="2000" dirty="0">
              <a:cs typeface="Times New Roman" panose="02020603050405020304" pitchFamily="18" charset="0"/>
            </a:endParaRPr>
          </a:p>
          <a:p>
            <a:pPr lvl="1" eaLnBrk="1" hangingPunct="1">
              <a:lnSpc>
                <a:spcPct val="105000"/>
              </a:lnSpc>
              <a:spcBef>
                <a:spcPct val="20000"/>
              </a:spcBef>
              <a:buClr>
                <a:schemeClr val="accent2"/>
              </a:buClr>
              <a:buSzPct val="60000"/>
              <a:buFont typeface="Wingdings" panose="05000000000000000000" pitchFamily="2" charset="2"/>
              <a:buChar char="q"/>
            </a:pPr>
            <a:r>
              <a:rPr lang="zh-CN" altLang="en-US" sz="2000" dirty="0">
                <a:cs typeface="Times New Roman" panose="02020603050405020304" pitchFamily="18" charset="0"/>
              </a:rPr>
              <a:t>基因序列数据</a:t>
            </a:r>
            <a:endParaRPr lang="en-US" altLang="zh-CN" sz="2000" dirty="0">
              <a:cs typeface="Times New Roman" panose="02020603050405020304" pitchFamily="18" charset="0"/>
            </a:endParaRPr>
          </a:p>
        </p:txBody>
      </p:sp>
      <p:graphicFrame>
        <p:nvGraphicFramePr>
          <p:cNvPr id="4" name="Object 4">
            <a:extLst>
              <a:ext uri="{FF2B5EF4-FFF2-40B4-BE49-F238E27FC236}">
                <a16:creationId xmlns:a16="http://schemas.microsoft.com/office/drawing/2014/main" id="{FB879EB0-8F39-1AAF-20AE-507B891FA5DB}"/>
              </a:ext>
            </a:extLst>
          </p:cNvPr>
          <p:cNvGraphicFramePr>
            <a:graphicFrameLocks noChangeAspect="1"/>
          </p:cNvGraphicFramePr>
          <p:nvPr>
            <p:extLst>
              <p:ext uri="{D42A27DB-BD31-4B8C-83A1-F6EECF244321}">
                <p14:modId xmlns:p14="http://schemas.microsoft.com/office/powerpoint/2010/main" val="3601098250"/>
              </p:ext>
            </p:extLst>
          </p:nvPr>
        </p:nvGraphicFramePr>
        <p:xfrm>
          <a:off x="4800599" y="1705882"/>
          <a:ext cx="4876800" cy="2217737"/>
        </p:xfrm>
        <a:graphic>
          <a:graphicData uri="http://schemas.openxmlformats.org/presentationml/2006/ole">
            <mc:AlternateContent xmlns:mc="http://schemas.openxmlformats.org/markup-compatibility/2006">
              <mc:Choice xmlns:v="urn:schemas-microsoft-com:vml" Requires="v">
                <p:oleObj r:id="rId2" imgW="5999040" imgH="2787840" progId="Visio.Drawing.6">
                  <p:embed/>
                </p:oleObj>
              </mc:Choice>
              <mc:Fallback>
                <p:oleObj r:id="rId2" imgW="5999040" imgH="2787840" progId="Visio.Drawing.6">
                  <p:embed/>
                  <p:pic>
                    <p:nvPicPr>
                      <p:cNvPr id="8196" name="Object 4">
                        <a:extLst>
                          <a:ext uri="{FF2B5EF4-FFF2-40B4-BE49-F238E27FC236}">
                            <a16:creationId xmlns:a16="http://schemas.microsoft.com/office/drawing/2014/main" id="{7C24EF54-1085-5231-3B28-D5B06A9C4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99" y="1705882"/>
                        <a:ext cx="4876800" cy="221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6">
            <a:extLst>
              <a:ext uri="{FF2B5EF4-FFF2-40B4-BE49-F238E27FC236}">
                <a16:creationId xmlns:a16="http://schemas.microsoft.com/office/drawing/2014/main" id="{6F62ABCB-A803-BBAD-02EF-76773AA304B5}"/>
              </a:ext>
            </a:extLst>
          </p:cNvPr>
          <p:cNvGraphicFramePr>
            <a:graphicFrameLocks noChangeAspect="1"/>
          </p:cNvGraphicFramePr>
          <p:nvPr>
            <p:extLst>
              <p:ext uri="{D42A27DB-BD31-4B8C-83A1-F6EECF244321}">
                <p14:modId xmlns:p14="http://schemas.microsoft.com/office/powerpoint/2010/main" val="3532130258"/>
              </p:ext>
            </p:extLst>
          </p:nvPr>
        </p:nvGraphicFramePr>
        <p:xfrm>
          <a:off x="5497285" y="4389664"/>
          <a:ext cx="3822700" cy="1998663"/>
        </p:xfrm>
        <a:graphic>
          <a:graphicData uri="http://schemas.openxmlformats.org/presentationml/2006/ole">
            <mc:AlternateContent xmlns:mc="http://schemas.openxmlformats.org/markup-compatibility/2006">
              <mc:Choice xmlns:v="urn:schemas-microsoft-com:vml" Requires="v">
                <p:oleObj r:id="rId4" imgW="3823716" imgH="1999488" progId="Word.Document.8">
                  <p:embed/>
                </p:oleObj>
              </mc:Choice>
              <mc:Fallback>
                <p:oleObj r:id="rId4" imgW="3823716" imgH="1999488" progId="Word.Document.8">
                  <p:embed/>
                  <p:pic>
                    <p:nvPicPr>
                      <p:cNvPr id="8197" name="Object 6">
                        <a:extLst>
                          <a:ext uri="{FF2B5EF4-FFF2-40B4-BE49-F238E27FC236}">
                            <a16:creationId xmlns:a16="http://schemas.microsoft.com/office/drawing/2014/main" id="{6E87035E-5767-6D8A-9A7D-5674DD1E50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285" y="4389664"/>
                        <a:ext cx="3822700" cy="199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2">
            <a:extLst>
              <a:ext uri="{FF2B5EF4-FFF2-40B4-BE49-F238E27FC236}">
                <a16:creationId xmlns:a16="http://schemas.microsoft.com/office/drawing/2014/main" id="{C49AB73B-76C4-52CD-0807-7F79A5ADFE68}"/>
              </a:ext>
            </a:extLst>
          </p:cNvPr>
          <p:cNvSpPr txBox="1">
            <a:spLocks noChangeArrowheads="1"/>
          </p:cNvSpPr>
          <p:nvPr/>
        </p:nvSpPr>
        <p:spPr bwMode="auto">
          <a:xfrm>
            <a:off x="6340927" y="1256619"/>
            <a:ext cx="3529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zh-CN" altLang="en-US" dirty="0"/>
              <a:t>词汇文档向量</a:t>
            </a:r>
          </a:p>
        </p:txBody>
      </p:sp>
      <p:sp>
        <p:nvSpPr>
          <p:cNvPr id="11" name="TextBox 8">
            <a:extLst>
              <a:ext uri="{FF2B5EF4-FFF2-40B4-BE49-F238E27FC236}">
                <a16:creationId xmlns:a16="http://schemas.microsoft.com/office/drawing/2014/main" id="{3FB5D7F7-8F02-7662-1DEE-31161605D51C}"/>
              </a:ext>
            </a:extLst>
          </p:cNvPr>
          <p:cNvSpPr txBox="1">
            <a:spLocks noChangeArrowheads="1"/>
          </p:cNvSpPr>
          <p:nvPr/>
        </p:nvSpPr>
        <p:spPr bwMode="auto">
          <a:xfrm>
            <a:off x="5687785" y="3940402"/>
            <a:ext cx="35290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zh-CN" altLang="en-US"/>
              <a:t>事务数据</a:t>
            </a:r>
          </a:p>
        </p:txBody>
      </p:sp>
    </p:spTree>
    <p:extLst>
      <p:ext uri="{BB962C8B-B14F-4D97-AF65-F5344CB8AC3E}">
        <p14:creationId xmlns:p14="http://schemas.microsoft.com/office/powerpoint/2010/main" val="1903937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切尔诺夫脸（</a:t>
            </a:r>
            <a:r>
              <a:rPr lang="en-US" altLang="zh-CN" dirty="0"/>
              <a:t>Chernoff Faces</a:t>
            </a:r>
            <a:r>
              <a:rPr lang="zh-CN" altLang="en-US" dirty="0"/>
              <a:t>）</a:t>
            </a:r>
          </a:p>
        </p:txBody>
      </p:sp>
      <p:sp>
        <p:nvSpPr>
          <p:cNvPr id="2" name="Rectangle 3">
            <a:extLst>
              <a:ext uri="{FF2B5EF4-FFF2-40B4-BE49-F238E27FC236}">
                <a16:creationId xmlns:a16="http://schemas.microsoft.com/office/drawing/2014/main" id="{F4255981-712F-0591-2220-1DA23567A8FE}"/>
              </a:ext>
            </a:extLst>
          </p:cNvPr>
          <p:cNvSpPr txBox="1">
            <a:spLocks noChangeArrowheads="1"/>
          </p:cNvSpPr>
          <p:nvPr/>
        </p:nvSpPr>
        <p:spPr bwMode="auto">
          <a:xfrm>
            <a:off x="466725" y="1268413"/>
            <a:ext cx="84582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2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cs typeface="+mn-cs"/>
              </a:rPr>
              <a:t>人类在数值比较上的敏感度，远不及在识别人脸表情变化的敏感度</a:t>
            </a:r>
          </a:p>
          <a:p>
            <a:pPr marL="342900" marR="0" lvl="0" indent="-342900" algn="l" defTabSz="914400" rtl="0" eaLnBrk="1" fontAlgn="base" latinLnBrk="0" hangingPunct="1">
              <a:lnSpc>
                <a:spcPct val="12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cs typeface="+mn-cs"/>
              </a:rPr>
              <a:t>切尔诺夫脸将多维数据以卡通人脸进行显示，有助于揭示数据中的趋势</a:t>
            </a:r>
          </a:p>
          <a:p>
            <a:pPr marL="342900" marR="0" lvl="0" indent="-342900" algn="l" defTabSz="914400" rtl="0" eaLnBrk="1" fontAlgn="base" latinLnBrk="0" hangingPunct="1">
              <a:lnSpc>
                <a:spcPct val="12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cs typeface="+mn-cs"/>
              </a:rPr>
              <a:t>该图展示了产生脸的</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mn-cs"/>
              </a:rPr>
              <a:t>10</a:t>
            </a:r>
            <a:r>
              <a:rPr kumimoji="0" lang="zh-CN" altLang="en-US" sz="2000" b="0" i="0" u="none" strike="noStrike" kern="0" cap="none" spc="0" normalizeH="0" baseline="0" noProof="0">
                <a:ln>
                  <a:noFill/>
                </a:ln>
                <a:solidFill>
                  <a:srgbClr val="000000"/>
                </a:solidFill>
                <a:effectLst/>
                <a:uLnTx/>
                <a:uFillTx/>
                <a:latin typeface="Arial"/>
                <a:ea typeface="SimSun" pitchFamily="2" charset="-122"/>
                <a:cs typeface="+mn-cs"/>
              </a:rPr>
              <a:t>个特征要素 </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mn-cs"/>
              </a:rPr>
              <a:t>—— </a:t>
            </a:r>
            <a:r>
              <a:rPr kumimoji="0" lang="zh-CN" altLang="en-US" sz="2000" b="0" i="0" u="none" strike="noStrike" kern="0" cap="none" spc="0" normalizeH="0" baseline="0" noProof="0">
                <a:ln>
                  <a:noFill/>
                </a:ln>
                <a:solidFill>
                  <a:srgbClr val="000000"/>
                </a:solidFill>
                <a:effectLst/>
                <a:uLnTx/>
                <a:uFillTx/>
                <a:latin typeface="Arial"/>
                <a:ea typeface="SimSun" pitchFamily="2" charset="-122"/>
                <a:cs typeface="+mn-cs"/>
              </a:rPr>
              <a:t>头部偏离程度，眼睛的大小，两眼间的距离，眼睛偏离程瞳孔大小，眉毛倾斜，鼻子的大小，嘴的形状，嘴巴大小，嘴巴阔度。每个变量都分配</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mn-cs"/>
              </a:rPr>
              <a:t>10</a:t>
            </a:r>
            <a:r>
              <a:rPr kumimoji="0" lang="zh-CN" altLang="en-US" sz="2000" b="0" i="0" u="none" strike="noStrike" kern="0" cap="none" spc="0" normalizeH="0" baseline="0" noProof="0">
                <a:ln>
                  <a:noFill/>
                </a:ln>
                <a:solidFill>
                  <a:srgbClr val="000000"/>
                </a:solidFill>
                <a:effectLst/>
                <a:uLnTx/>
                <a:uFillTx/>
                <a:latin typeface="Arial"/>
                <a:ea typeface="SimSun" pitchFamily="2" charset="-122"/>
                <a:cs typeface="+mn-cs"/>
              </a:rPr>
              <a:t>个可能的值</a:t>
            </a:r>
            <a:endParaRPr kumimoji="0" lang="zh-CN" altLang="en-US" sz="2000" b="0" i="0" u="none" strike="noStrike" kern="0" cap="none" spc="0" normalizeH="0" baseline="0" noProof="0" dirty="0">
              <a:ln>
                <a:noFill/>
              </a:ln>
              <a:solidFill>
                <a:srgbClr val="000000"/>
              </a:solidFill>
              <a:effectLst/>
              <a:uLnTx/>
              <a:uFillTx/>
              <a:latin typeface="Arial"/>
              <a:ea typeface="SimSun" pitchFamily="2" charset="-122"/>
              <a:cs typeface="+mn-cs"/>
            </a:endParaRPr>
          </a:p>
        </p:txBody>
      </p:sp>
      <p:sp>
        <p:nvSpPr>
          <p:cNvPr id="3" name="Rectangle 5">
            <a:extLst>
              <a:ext uri="{FF2B5EF4-FFF2-40B4-BE49-F238E27FC236}">
                <a16:creationId xmlns:a16="http://schemas.microsoft.com/office/drawing/2014/main" id="{409DD1A1-B7BF-43A5-FA65-919A065965BC}"/>
              </a:ext>
            </a:extLst>
          </p:cNvPr>
          <p:cNvSpPr txBox="1">
            <a:spLocks noChangeArrowheads="1"/>
          </p:cNvSpPr>
          <p:nvPr/>
        </p:nvSpPr>
        <p:spPr bwMode="auto">
          <a:xfrm>
            <a:off x="323850" y="3789363"/>
            <a:ext cx="5486400" cy="219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10000"/>
              </a:lnSpc>
              <a:spcBef>
                <a:spcPct val="20000"/>
              </a:spcBef>
              <a:spcAft>
                <a:spcPct val="0"/>
              </a:spcAft>
              <a:buClr>
                <a:srgbClr val="CC9900"/>
              </a:buClr>
              <a:buSzPct val="65000"/>
              <a:buFont typeface="Wingdings" panose="05000000000000000000" pitchFamily="2" charset="2"/>
              <a:buChar char="n"/>
              <a:tabLst/>
              <a:defRPr/>
            </a:pP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mn-cs"/>
              </a:rPr>
              <a:t>REFERENCE: Gonick, L. and Smith, W. </a:t>
            </a:r>
            <a:r>
              <a:rPr kumimoji="0" lang="en-US" altLang="zh-CN" sz="2000" b="0" i="1" u="none" strike="noStrike" kern="0" cap="none" spc="0" normalizeH="0" baseline="0" noProof="0">
                <a:ln>
                  <a:noFill/>
                </a:ln>
                <a:solidFill>
                  <a:srgbClr val="000000"/>
                </a:solidFill>
                <a:effectLst/>
                <a:uLnTx/>
                <a:uFillTx/>
                <a:latin typeface="Arial"/>
                <a:ea typeface="SimSun" pitchFamily="2" charset="-122"/>
                <a:cs typeface="+mn-cs"/>
                <a:hlinkClick r:id="rId2"/>
              </a:rPr>
              <a:t>The Cartoon Guide to Statistics.</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mn-cs"/>
              </a:rPr>
              <a:t> New York: Harper Perennial, p. 212, 1993</a:t>
            </a:r>
          </a:p>
          <a:p>
            <a:pPr marL="342900" marR="0" lvl="0" indent="-342900" algn="l" defTabSz="914400" rtl="0" eaLnBrk="1" fontAlgn="base" latinLnBrk="0" hangingPunct="1">
              <a:lnSpc>
                <a:spcPct val="110000"/>
              </a:lnSpc>
              <a:spcBef>
                <a:spcPct val="20000"/>
              </a:spcBef>
              <a:spcAft>
                <a:spcPct val="0"/>
              </a:spcAft>
              <a:buClr>
                <a:srgbClr val="CC9900"/>
              </a:buClr>
              <a:buSzPct val="65000"/>
              <a:buFont typeface="Wingdings" panose="05000000000000000000" pitchFamily="2" charset="2"/>
              <a:buChar char="n"/>
              <a:tabLst/>
              <a:defRPr/>
            </a:pP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mn-cs"/>
              </a:rPr>
              <a:t>Weisstein, Eric W. "Chernoff Face." From </a:t>
            </a:r>
            <a:r>
              <a:rPr kumimoji="0" lang="en-US" altLang="zh-CN" sz="2000" b="0" i="1" u="none" strike="noStrike" kern="0" cap="none" spc="0" normalizeH="0" baseline="0" noProof="0">
                <a:ln>
                  <a:noFill/>
                </a:ln>
                <a:solidFill>
                  <a:srgbClr val="000000"/>
                </a:solidFill>
                <a:effectLst/>
                <a:uLnTx/>
                <a:uFillTx/>
                <a:latin typeface="Arial"/>
                <a:ea typeface="SimSun" pitchFamily="2" charset="-122"/>
                <a:cs typeface="+mn-cs"/>
              </a:rPr>
              <a:t>MathWorld</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mn-cs"/>
              </a:rPr>
              <a:t>--A Wolfram Web Resource. </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mn-cs"/>
                <a:hlinkClick r:id="rId3"/>
              </a:rPr>
              <a:t>mathworld.wolfram.com/ChernoffFace.html</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mn-cs"/>
              </a:rPr>
              <a:t> </a:t>
            </a:r>
            <a:endParaRPr kumimoji="0" lang="en-US" altLang="zh-CN" sz="2000" b="0" i="0" u="none" strike="noStrike" kern="0" cap="none" spc="0" normalizeH="0" baseline="0" noProof="0" dirty="0">
              <a:ln>
                <a:noFill/>
              </a:ln>
              <a:solidFill>
                <a:srgbClr val="000000"/>
              </a:solidFill>
              <a:effectLst/>
              <a:uLnTx/>
              <a:uFillTx/>
              <a:latin typeface="Arial"/>
              <a:ea typeface="SimSun" pitchFamily="2" charset="-122"/>
              <a:cs typeface="+mn-cs"/>
            </a:endParaRPr>
          </a:p>
        </p:txBody>
      </p:sp>
      <p:pic>
        <p:nvPicPr>
          <p:cNvPr id="4" name="Picture 4" descr="ChernoffFaces">
            <a:extLst>
              <a:ext uri="{FF2B5EF4-FFF2-40B4-BE49-F238E27FC236}">
                <a16:creationId xmlns:a16="http://schemas.microsoft.com/office/drawing/2014/main" id="{3C19AF51-2675-08A0-6773-EABBAB24C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0" y="3717925"/>
            <a:ext cx="34290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6080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人物线条画</a:t>
            </a:r>
          </a:p>
        </p:txBody>
      </p:sp>
      <p:sp>
        <p:nvSpPr>
          <p:cNvPr id="2" name="Text Box 4">
            <a:extLst>
              <a:ext uri="{FF2B5EF4-FFF2-40B4-BE49-F238E27FC236}">
                <a16:creationId xmlns:a16="http://schemas.microsoft.com/office/drawing/2014/main" id="{B30976DB-D6C4-AD76-0C2D-BF12E792FD2D}"/>
              </a:ext>
            </a:extLst>
          </p:cNvPr>
          <p:cNvSpPr txBox="1">
            <a:spLocks noChangeArrowheads="1"/>
          </p:cNvSpPr>
          <p:nvPr/>
        </p:nvSpPr>
        <p:spPr bwMode="auto">
          <a:xfrm>
            <a:off x="6156325" y="1557338"/>
            <a:ext cx="2719388"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SimSun" panose="02010600030101010101" pitchFamily="2" charset="-122"/>
              </a:rPr>
              <a:t>人</a:t>
            </a:r>
            <a:r>
              <a:rPr kumimoji="0" lang="de-DE" altLang="en-US" sz="1800" b="0" i="0" u="none" strike="noStrike" kern="0" cap="none" spc="0" normalizeH="0" baseline="0" noProof="0" dirty="0">
                <a:ln>
                  <a:noFill/>
                </a:ln>
                <a:solidFill>
                  <a:srgbClr val="000000"/>
                </a:solidFill>
                <a:effectLst/>
                <a:uLnTx/>
                <a:uFillTx/>
                <a:latin typeface="Arial" panose="020B0604020202020204" pitchFamily="34" charset="0"/>
                <a:ea typeface="SimSun" panose="02010600030101010101" pitchFamily="2" charset="-122"/>
              </a:rPr>
              <a:t>口统计数据图显示年龄，收入，性别，教育等</a:t>
            </a:r>
          </a:p>
        </p:txBody>
      </p:sp>
      <p:sp>
        <p:nvSpPr>
          <p:cNvPr id="3" name="Text Box 12">
            <a:extLst>
              <a:ext uri="{FF2B5EF4-FFF2-40B4-BE49-F238E27FC236}">
                <a16:creationId xmlns:a16="http://schemas.microsoft.com/office/drawing/2014/main" id="{5D1345C7-BF79-8D91-A1F5-3D8FA8BAE04A}"/>
              </a:ext>
            </a:extLst>
          </p:cNvPr>
          <p:cNvSpPr txBox="1">
            <a:spLocks noChangeArrowheads="1"/>
          </p:cNvSpPr>
          <p:nvPr/>
        </p:nvSpPr>
        <p:spPr bwMode="auto">
          <a:xfrm>
            <a:off x="6156325" y="3357563"/>
            <a:ext cx="2646363"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en-US" altLang="zh-CN" dirty="0">
                <a:solidFill>
                  <a:srgbClr val="000000"/>
                </a:solidFill>
                <a:latin typeface="Tahoma" panose="020B0604030504040204" pitchFamily="34" charset="0"/>
              </a:rPr>
              <a:t>一个5-段人物线条画（一个躯体，四肢，不同的角度和长度）</a:t>
            </a:r>
          </a:p>
        </p:txBody>
      </p:sp>
      <p:pic>
        <p:nvPicPr>
          <p:cNvPr id="4" name="图片 2">
            <a:extLst>
              <a:ext uri="{FF2B5EF4-FFF2-40B4-BE49-F238E27FC236}">
                <a16:creationId xmlns:a16="http://schemas.microsoft.com/office/drawing/2014/main" id="{442E1798-1485-0E85-80C6-789D08B1D6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3982" y="1495425"/>
            <a:ext cx="4938713"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092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层次可视化技术</a:t>
            </a:r>
          </a:p>
        </p:txBody>
      </p:sp>
      <p:sp>
        <p:nvSpPr>
          <p:cNvPr id="2" name="Rectangle 3">
            <a:extLst>
              <a:ext uri="{FF2B5EF4-FFF2-40B4-BE49-F238E27FC236}">
                <a16:creationId xmlns:a16="http://schemas.microsoft.com/office/drawing/2014/main" id="{57766EED-609C-B862-59F1-F2EB61D33B07}"/>
              </a:ext>
            </a:extLst>
          </p:cNvPr>
          <p:cNvSpPr txBox="1">
            <a:spLocks noChangeArrowheads="1"/>
          </p:cNvSpPr>
          <p:nvPr/>
        </p:nvSpPr>
        <p:spPr bwMode="auto">
          <a:xfrm>
            <a:off x="457200" y="1484313"/>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1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把所有维划分成子集（即子空间），这些子空间按层次可视化</a:t>
            </a:r>
          </a:p>
          <a:p>
            <a:pPr marL="342900" marR="0" lvl="0" indent="-342900" algn="l" defTabSz="914400" rtl="0" eaLnBrk="1" fontAlgn="base" latinLnBrk="0" hangingPunct="1">
              <a:lnSpc>
                <a:spcPct val="11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常用方法：</a:t>
            </a:r>
            <a:endParaRPr kumimoji="0" lang="de-DE" altLang="en-US" sz="3000" b="0" i="0" u="none" strike="noStrike" kern="0" cap="none" spc="0" normalizeH="0" baseline="0" noProof="0">
              <a:ln>
                <a:noFill/>
              </a:ln>
              <a:solidFill>
                <a:srgbClr val="000000"/>
              </a:solidFill>
              <a:effectLst/>
              <a:uLnTx/>
              <a:uFillTx/>
              <a:latin typeface="Arial"/>
              <a:ea typeface="SimSun" pitchFamily="2" charset="-122"/>
              <a:cs typeface="+mn-cs"/>
            </a:endParaRPr>
          </a:p>
          <a:p>
            <a:pPr marL="669925" marR="0" lvl="1" indent="-325438" algn="l" defTabSz="914400" rtl="0" eaLnBrk="1" fontAlgn="base" latinLnBrk="0" hangingPunct="1">
              <a:lnSpc>
                <a:spcPct val="11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世界中的世界（</a:t>
            </a:r>
            <a:r>
              <a:rPr kumimoji="0" lang="de-DE" altLang="en-US" sz="2600" b="0" i="0" u="none" strike="noStrike" kern="0" cap="none" spc="0" normalizeH="0" baseline="0" noProof="0">
                <a:ln>
                  <a:noFill/>
                </a:ln>
                <a:solidFill>
                  <a:srgbClr val="000000"/>
                </a:solidFill>
                <a:effectLst/>
                <a:uLnTx/>
                <a:uFillTx/>
                <a:latin typeface="Arial"/>
                <a:ea typeface="SimSun" pitchFamily="2" charset="-122"/>
              </a:rPr>
              <a:t>Worlds-within-Worlds</a:t>
            </a: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a:t>
            </a:r>
            <a:endParaRPr kumimoji="0" lang="de-DE" altLang="en-US" sz="26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11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树图（</a:t>
            </a:r>
            <a:r>
              <a:rPr kumimoji="0" lang="de-DE" altLang="en-US" sz="2600" b="0" i="0" u="none" strike="noStrike" kern="0" cap="none" spc="0" normalizeH="0" baseline="0" noProof="0">
                <a:ln>
                  <a:noFill/>
                </a:ln>
                <a:solidFill>
                  <a:srgbClr val="000000"/>
                </a:solidFill>
                <a:effectLst/>
                <a:uLnTx/>
                <a:uFillTx/>
                <a:latin typeface="Arial"/>
                <a:ea typeface="SimSun" pitchFamily="2" charset="-122"/>
              </a:rPr>
              <a:t>Tree-Map </a:t>
            </a: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a:t>
            </a:r>
            <a:endParaRPr kumimoji="0" lang="en-US" altLang="zh-CN" sz="26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11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lumMod val="95000"/>
                    <a:lumOff val="5000"/>
                  </a:srgbClr>
                </a:solidFill>
                <a:effectLst/>
                <a:uLnTx/>
                <a:uFillTx/>
                <a:latin typeface="Arial"/>
                <a:ea typeface="SimSun" pitchFamily="2" charset="-122"/>
              </a:rPr>
              <a:t>信息立方体（</a:t>
            </a:r>
            <a:r>
              <a:rPr kumimoji="0" lang="en-US" altLang="zh-CN" sz="2600" b="0" i="0" u="none" strike="noStrike" kern="0" cap="none" spc="0" normalizeH="0" baseline="0" noProof="0">
                <a:ln>
                  <a:noFill/>
                </a:ln>
                <a:solidFill>
                  <a:srgbClr val="000000">
                    <a:lumMod val="95000"/>
                    <a:lumOff val="5000"/>
                  </a:srgbClr>
                </a:solidFill>
                <a:effectLst/>
                <a:uLnTx/>
                <a:uFillTx/>
                <a:latin typeface="Arial"/>
                <a:ea typeface="SimSun" pitchFamily="2" charset="-122"/>
              </a:rPr>
              <a:t>InfoCube</a:t>
            </a:r>
            <a:r>
              <a:rPr kumimoji="0" lang="zh-CN" altLang="en-US" sz="2600" b="0" i="0" u="none" strike="noStrike" kern="0" cap="none" spc="0" normalizeH="0" baseline="0" noProof="0">
                <a:ln>
                  <a:noFill/>
                </a:ln>
                <a:solidFill>
                  <a:srgbClr val="000000">
                    <a:lumMod val="95000"/>
                    <a:lumOff val="5000"/>
                  </a:srgbClr>
                </a:solidFill>
                <a:effectLst/>
                <a:uLnTx/>
                <a:uFillTx/>
                <a:latin typeface="Arial"/>
                <a:ea typeface="SimSun" pitchFamily="2" charset="-122"/>
              </a:rPr>
              <a:t>）</a:t>
            </a:r>
          </a:p>
          <a:p>
            <a:pPr marL="669925" marR="0" lvl="1" indent="-325438" algn="l" defTabSz="914400" rtl="0" eaLnBrk="1" fontAlgn="base" latinLnBrk="0" hangingPunct="1">
              <a:lnSpc>
                <a:spcPct val="110000"/>
              </a:lnSpc>
              <a:spcBef>
                <a:spcPct val="20000"/>
              </a:spcBef>
              <a:spcAft>
                <a:spcPct val="0"/>
              </a:spcAft>
              <a:buClr>
                <a:srgbClr val="3B812F"/>
              </a:buClr>
              <a:buSzPct val="60000"/>
              <a:buFont typeface="Wingdings" panose="05000000000000000000" pitchFamily="2" charset="2"/>
              <a:buChar char="q"/>
              <a:tabLst/>
              <a:defRPr/>
            </a:pPr>
            <a:endParaRPr kumimoji="0" lang="en-US" altLang="zh-CN" sz="2600" b="0" i="0" u="none" strike="noStrike" kern="0" cap="none" spc="0" normalizeH="0" baseline="0" noProof="0">
              <a:ln>
                <a:noFill/>
              </a:ln>
              <a:solidFill>
                <a:srgbClr val="000000">
                  <a:lumMod val="65000"/>
                  <a:lumOff val="35000"/>
                </a:srgbClr>
              </a:solidFill>
              <a:effectLst/>
              <a:uLnTx/>
              <a:uFillTx/>
              <a:latin typeface="Arial"/>
              <a:ea typeface="SimSun" pitchFamily="2" charset="-122"/>
            </a:endParaRPr>
          </a:p>
          <a:p>
            <a:pPr marL="669925" marR="0" lvl="1" indent="-325438" algn="l" defTabSz="914400" rtl="0" eaLnBrk="1" fontAlgn="base" latinLnBrk="0" hangingPunct="1">
              <a:lnSpc>
                <a:spcPct val="11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lumMod val="65000"/>
                    <a:lumOff val="35000"/>
                  </a:srgbClr>
                </a:solidFill>
                <a:effectLst/>
                <a:uLnTx/>
                <a:uFillTx/>
                <a:latin typeface="Arial"/>
                <a:ea typeface="SimSun" pitchFamily="2" charset="-122"/>
              </a:rPr>
              <a:t>维堆叠（</a:t>
            </a:r>
            <a:r>
              <a:rPr kumimoji="0" lang="de-DE" altLang="en-US" sz="2600" b="0" i="0" u="none" strike="noStrike" kern="0" cap="none" spc="0" normalizeH="0" baseline="0" noProof="0">
                <a:ln>
                  <a:noFill/>
                </a:ln>
                <a:solidFill>
                  <a:srgbClr val="000000">
                    <a:lumMod val="65000"/>
                    <a:lumOff val="35000"/>
                  </a:srgbClr>
                </a:solidFill>
                <a:effectLst/>
                <a:uLnTx/>
                <a:uFillTx/>
                <a:latin typeface="Arial"/>
                <a:ea typeface="SimSun" pitchFamily="2" charset="-122"/>
              </a:rPr>
              <a:t>Dimensional Stacking</a:t>
            </a:r>
            <a:r>
              <a:rPr kumimoji="0" lang="zh-CN" altLang="en-US" sz="2600" b="0" i="0" u="none" strike="noStrike" kern="0" cap="none" spc="0" normalizeH="0" baseline="0" noProof="0">
                <a:ln>
                  <a:noFill/>
                </a:ln>
                <a:solidFill>
                  <a:srgbClr val="000000">
                    <a:lumMod val="65000"/>
                    <a:lumOff val="35000"/>
                  </a:srgbClr>
                </a:solidFill>
                <a:effectLst/>
                <a:uLnTx/>
                <a:uFillTx/>
                <a:latin typeface="Arial"/>
                <a:ea typeface="SimSun" pitchFamily="2" charset="-122"/>
              </a:rPr>
              <a:t>）</a:t>
            </a:r>
            <a:endParaRPr kumimoji="0" lang="de-DE" altLang="en-US" sz="2600" b="0" i="0" u="none" strike="noStrike" kern="0" cap="none" spc="0" normalizeH="0" baseline="0" noProof="0">
              <a:ln>
                <a:noFill/>
              </a:ln>
              <a:solidFill>
                <a:srgbClr val="000000">
                  <a:lumMod val="65000"/>
                  <a:lumOff val="35000"/>
                </a:srgbClr>
              </a:solidFill>
              <a:effectLst/>
              <a:uLnTx/>
              <a:uFillTx/>
              <a:latin typeface="Arial"/>
              <a:ea typeface="SimSun" pitchFamily="2" charset="-122"/>
            </a:endParaRPr>
          </a:p>
          <a:p>
            <a:pPr marL="669925" marR="0" lvl="1" indent="-325438" algn="l" defTabSz="914400" rtl="0" eaLnBrk="1" fontAlgn="base" latinLnBrk="0" hangingPunct="1">
              <a:lnSpc>
                <a:spcPct val="11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lumMod val="65000"/>
                    <a:lumOff val="35000"/>
                  </a:srgbClr>
                </a:solidFill>
                <a:effectLst/>
                <a:uLnTx/>
                <a:uFillTx/>
                <a:latin typeface="Arial"/>
                <a:ea typeface="SimSun" pitchFamily="2" charset="-122"/>
              </a:rPr>
              <a:t>圆锥树（</a:t>
            </a:r>
            <a:r>
              <a:rPr kumimoji="0" lang="de-DE" altLang="en-US" sz="2600" b="0" i="0" u="none" strike="noStrike" kern="0" cap="none" spc="0" normalizeH="0" baseline="0" noProof="0">
                <a:ln>
                  <a:noFill/>
                </a:ln>
                <a:solidFill>
                  <a:srgbClr val="000000">
                    <a:lumMod val="65000"/>
                    <a:lumOff val="35000"/>
                  </a:srgbClr>
                </a:solidFill>
                <a:effectLst/>
                <a:uLnTx/>
                <a:uFillTx/>
                <a:latin typeface="Arial"/>
                <a:ea typeface="SimSun" pitchFamily="2" charset="-122"/>
              </a:rPr>
              <a:t>Cone Trees</a:t>
            </a:r>
            <a:r>
              <a:rPr kumimoji="0" lang="zh-CN" altLang="en-US" sz="2600" b="0" i="0" u="none" strike="noStrike" kern="0" cap="none" spc="0" normalizeH="0" baseline="0" noProof="0">
                <a:ln>
                  <a:noFill/>
                </a:ln>
                <a:solidFill>
                  <a:srgbClr val="000000">
                    <a:lumMod val="65000"/>
                    <a:lumOff val="35000"/>
                  </a:srgbClr>
                </a:solidFill>
                <a:effectLst/>
                <a:uLnTx/>
                <a:uFillTx/>
                <a:latin typeface="Arial"/>
                <a:ea typeface="SimSun" pitchFamily="2" charset="-122"/>
              </a:rPr>
              <a:t>）</a:t>
            </a:r>
            <a:endParaRPr kumimoji="0" lang="de-DE" altLang="en-US" sz="2600" b="0" i="0" u="none" strike="noStrike" kern="0" cap="none" spc="0" normalizeH="0" baseline="0" noProof="0" dirty="0">
              <a:ln>
                <a:noFill/>
              </a:ln>
              <a:solidFill>
                <a:srgbClr val="000000">
                  <a:lumMod val="65000"/>
                  <a:lumOff val="35000"/>
                </a:srgbClr>
              </a:solidFill>
              <a:effectLst/>
              <a:uLnTx/>
              <a:uFillTx/>
              <a:latin typeface="Arial"/>
              <a:ea typeface="SimSun" pitchFamily="2" charset="-122"/>
            </a:endParaRPr>
          </a:p>
        </p:txBody>
      </p:sp>
    </p:spTree>
    <p:extLst>
      <p:ext uri="{BB962C8B-B14F-4D97-AF65-F5344CB8AC3E}">
        <p14:creationId xmlns:p14="http://schemas.microsoft.com/office/powerpoint/2010/main" val="2500627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世界中的世界（</a:t>
            </a:r>
            <a:r>
              <a:rPr lang="en-US" altLang="zh-CN" dirty="0"/>
              <a:t>Worlds-within-Worlds</a:t>
            </a:r>
            <a:r>
              <a:rPr lang="zh-CN" altLang="en-US" dirty="0"/>
              <a:t>）</a:t>
            </a:r>
          </a:p>
        </p:txBody>
      </p:sp>
      <p:sp>
        <p:nvSpPr>
          <p:cNvPr id="2" name="Rectangle 3">
            <a:extLst>
              <a:ext uri="{FF2B5EF4-FFF2-40B4-BE49-F238E27FC236}">
                <a16:creationId xmlns:a16="http://schemas.microsoft.com/office/drawing/2014/main" id="{BB6EDC90-F420-41CC-F50F-CF567895166B}"/>
              </a:ext>
            </a:extLst>
          </p:cNvPr>
          <p:cNvSpPr txBox="1">
            <a:spLocks noChangeArrowheads="1"/>
          </p:cNvSpPr>
          <p:nvPr/>
        </p:nvSpPr>
        <p:spPr bwMode="auto">
          <a:xfrm>
            <a:off x="457200" y="1600200"/>
            <a:ext cx="3754438"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2400" b="0" i="0" u="none" strike="noStrike" kern="0" cap="none" spc="0" normalizeH="0" baseline="0" noProof="0">
                <a:ln>
                  <a:noFill/>
                </a:ln>
                <a:solidFill>
                  <a:srgbClr val="000000"/>
                </a:solidFill>
                <a:effectLst/>
                <a:uLnTx/>
                <a:uFillTx/>
                <a:latin typeface="Arial"/>
                <a:ea typeface="SimSun" pitchFamily="2" charset="-122"/>
                <a:cs typeface="+mn-cs"/>
              </a:rPr>
              <a:t>又称</a:t>
            </a:r>
            <a:r>
              <a:rPr kumimoji="0" lang="en-US" altLang="zh-CN" sz="2400" b="0" i="0" u="none" strike="noStrike" kern="0" cap="none" spc="0" normalizeH="0" baseline="0" noProof="0">
                <a:ln>
                  <a:noFill/>
                </a:ln>
                <a:solidFill>
                  <a:srgbClr val="000000"/>
                </a:solidFill>
                <a:effectLst/>
                <a:uLnTx/>
                <a:uFillTx/>
                <a:latin typeface="Arial"/>
                <a:ea typeface="SimSun" pitchFamily="2" charset="-122"/>
                <a:cs typeface="+mn-cs"/>
              </a:rPr>
              <a:t>n-Vision</a:t>
            </a:r>
          </a:p>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2400" b="0" i="0" u="none" strike="noStrike" kern="0" cap="none" spc="0" normalizeH="0" baseline="0" noProof="0">
                <a:ln>
                  <a:noFill/>
                </a:ln>
                <a:solidFill>
                  <a:srgbClr val="000000"/>
                </a:solidFill>
                <a:effectLst/>
                <a:uLnTx/>
                <a:uFillTx/>
                <a:latin typeface="Arial"/>
                <a:ea typeface="SimSun" pitchFamily="2" charset="-122"/>
                <a:cs typeface="+mn-cs"/>
              </a:rPr>
              <a:t>在外围世界中固定住部分维度（比如示例上的</a:t>
            </a:r>
            <a:r>
              <a:rPr kumimoji="0" lang="en-US" altLang="zh-CN" sz="2400" b="0" i="0" u="none" strike="noStrike" kern="0" cap="none" spc="0" normalizeH="0" baseline="0" noProof="0">
                <a:ln>
                  <a:noFill/>
                </a:ln>
                <a:solidFill>
                  <a:srgbClr val="000000"/>
                </a:solidFill>
                <a:effectLst/>
                <a:uLnTx/>
                <a:uFillTx/>
                <a:latin typeface="Arial"/>
                <a:ea typeface="SimSun" pitchFamily="2" charset="-122"/>
                <a:cs typeface="+mn-cs"/>
              </a:rPr>
              <a:t>X3, X4, X5</a:t>
            </a:r>
            <a:r>
              <a:rPr kumimoji="0" lang="zh-CN" altLang="en-US" sz="2400" b="0" i="0" u="none" strike="noStrike" kern="0" cap="none" spc="0" normalizeH="0" baseline="0" noProof="0">
                <a:ln>
                  <a:noFill/>
                </a:ln>
                <a:solidFill>
                  <a:srgbClr val="000000"/>
                </a:solidFill>
                <a:effectLst/>
                <a:uLnTx/>
                <a:uFillTx/>
                <a:latin typeface="Arial"/>
                <a:ea typeface="SimSun" pitchFamily="2" charset="-122"/>
                <a:cs typeface="+mn-cs"/>
              </a:rPr>
              <a:t>），然后在内围世界中用三维图对其他部分维度（比如示例上的</a:t>
            </a:r>
            <a:r>
              <a:rPr kumimoji="0" lang="en-US" altLang="zh-CN" sz="2400" b="0" i="0" u="none" strike="noStrike" kern="0" cap="none" spc="0" normalizeH="0" baseline="0" noProof="0">
                <a:ln>
                  <a:noFill/>
                </a:ln>
                <a:solidFill>
                  <a:srgbClr val="000000"/>
                </a:solidFill>
                <a:effectLst/>
                <a:uLnTx/>
                <a:uFillTx/>
                <a:latin typeface="Arial"/>
                <a:ea typeface="SimSun" pitchFamily="2" charset="-122"/>
                <a:cs typeface="+mn-cs"/>
              </a:rPr>
              <a:t>F, X1, X2</a:t>
            </a:r>
            <a:r>
              <a:rPr kumimoji="0" lang="zh-CN" altLang="en-US" sz="2400" b="0" i="0" u="none" strike="noStrike" kern="0" cap="none" spc="0" normalizeH="0" baseline="0" noProof="0">
                <a:ln>
                  <a:noFill/>
                </a:ln>
                <a:solidFill>
                  <a:srgbClr val="000000"/>
                </a:solidFill>
                <a:effectLst/>
                <a:uLnTx/>
                <a:uFillTx/>
                <a:latin typeface="Arial"/>
                <a:ea typeface="SimSun" pitchFamily="2" charset="-122"/>
                <a:cs typeface="+mn-cs"/>
              </a:rPr>
              <a:t>）进行显示</a:t>
            </a:r>
          </a:p>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2400" b="0" i="0" u="none" strike="noStrike" kern="0" cap="none" spc="0" normalizeH="0" baseline="0" noProof="0">
                <a:ln>
                  <a:noFill/>
                </a:ln>
                <a:solidFill>
                  <a:srgbClr val="000000"/>
                </a:solidFill>
                <a:effectLst/>
                <a:uLnTx/>
                <a:uFillTx/>
                <a:latin typeface="Arial"/>
                <a:ea typeface="SimSun" pitchFamily="2" charset="-122"/>
                <a:cs typeface="+mn-cs"/>
              </a:rPr>
              <a:t>用户可以在外世界中交互改变内世界原点位置，然后观察内世界变化</a:t>
            </a:r>
          </a:p>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2400" b="0" i="0" u="none" strike="noStrike" kern="0" cap="none" spc="0" normalizeH="0" baseline="0" noProof="0">
                <a:ln>
                  <a:noFill/>
                </a:ln>
                <a:solidFill>
                  <a:srgbClr val="000000"/>
                </a:solidFill>
                <a:effectLst/>
                <a:uLnTx/>
                <a:uFillTx/>
                <a:latin typeface="Arial"/>
                <a:ea typeface="SimSun" pitchFamily="2" charset="-122"/>
                <a:cs typeface="+mn-cs"/>
              </a:rPr>
              <a:t>可以增加世界的层次来增加显示的维度</a:t>
            </a:r>
            <a:endParaRPr kumimoji="0" lang="zh-CN" altLang="zh-CN" sz="2400" b="0" i="0" u="none" strike="noStrike" kern="0" cap="none" spc="0" normalizeH="0" baseline="0" noProof="0" dirty="0">
              <a:ln>
                <a:noFill/>
              </a:ln>
              <a:solidFill>
                <a:srgbClr val="000000"/>
              </a:solidFill>
              <a:effectLst/>
              <a:uLnTx/>
              <a:uFillTx/>
              <a:latin typeface="Arial"/>
              <a:ea typeface="SimSun" pitchFamily="2" charset="-122"/>
              <a:cs typeface="+mn-cs"/>
            </a:endParaRPr>
          </a:p>
        </p:txBody>
      </p:sp>
      <p:pic>
        <p:nvPicPr>
          <p:cNvPr id="3" name="Picture 4" descr="pic1">
            <a:extLst>
              <a:ext uri="{FF2B5EF4-FFF2-40B4-BE49-F238E27FC236}">
                <a16:creationId xmlns:a16="http://schemas.microsoft.com/office/drawing/2014/main" id="{F1C3FC0B-1B97-665C-D2C7-78F915A4BB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263" y="1341438"/>
            <a:ext cx="4645025" cy="398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3393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树图（</a:t>
            </a:r>
            <a:r>
              <a:rPr lang="en-US" altLang="zh-CN" dirty="0"/>
              <a:t>Tree-Map</a:t>
            </a:r>
            <a:r>
              <a:rPr lang="zh-CN" altLang="en-US" dirty="0"/>
              <a:t>）</a:t>
            </a:r>
          </a:p>
        </p:txBody>
      </p:sp>
      <p:sp>
        <p:nvSpPr>
          <p:cNvPr id="2" name="Rectangle 3">
            <a:extLst>
              <a:ext uri="{FF2B5EF4-FFF2-40B4-BE49-F238E27FC236}">
                <a16:creationId xmlns:a16="http://schemas.microsoft.com/office/drawing/2014/main" id="{22A2EF84-40BE-D17F-A2A3-9C1CED9D21C0}"/>
              </a:ext>
            </a:extLst>
          </p:cNvPr>
          <p:cNvSpPr txBox="1">
            <a:spLocks noChangeArrowheads="1"/>
          </p:cNvSpPr>
          <p:nvPr/>
        </p:nvSpPr>
        <p:spPr bwMode="auto">
          <a:xfrm>
            <a:off x="751120" y="1417638"/>
            <a:ext cx="82296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2400" b="0" i="0" u="none" strike="noStrike" kern="0" cap="none" spc="0" normalizeH="0" baseline="0" noProof="0" dirty="0">
                <a:ln>
                  <a:noFill/>
                </a:ln>
                <a:solidFill>
                  <a:srgbClr val="000000"/>
                </a:solidFill>
                <a:effectLst/>
                <a:uLnTx/>
                <a:uFillTx/>
                <a:latin typeface="Arial"/>
                <a:ea typeface="SimSun" pitchFamily="2" charset="-122"/>
                <a:cs typeface="+mn-cs"/>
              </a:rPr>
              <a:t>有效表示层次化数据</a:t>
            </a:r>
          </a:p>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2400" b="0" i="0" u="none" strike="noStrike" kern="0" cap="none" spc="0" normalizeH="0" baseline="0" noProof="0" dirty="0">
                <a:ln>
                  <a:noFill/>
                </a:ln>
                <a:solidFill>
                  <a:srgbClr val="000000"/>
                </a:solidFill>
                <a:effectLst/>
                <a:uLnTx/>
                <a:uFillTx/>
                <a:latin typeface="Arial"/>
                <a:ea typeface="SimSun" pitchFamily="2" charset="-122"/>
                <a:cs typeface="+mn-cs"/>
              </a:rPr>
              <a:t>树图能够更充分地利用屏幕空间，以利于呈现更大的层次化数据</a:t>
            </a:r>
          </a:p>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2400" b="0" i="0" u="none" strike="noStrike" kern="0" cap="none" spc="0" normalizeH="0" baseline="0" noProof="0" dirty="0">
                <a:ln>
                  <a:noFill/>
                </a:ln>
                <a:solidFill>
                  <a:srgbClr val="000000"/>
                </a:solidFill>
                <a:effectLst/>
                <a:uLnTx/>
                <a:uFillTx/>
                <a:latin typeface="Arial"/>
                <a:ea typeface="SimSun" pitchFamily="2" charset="-122"/>
                <a:cs typeface="+mn-cs"/>
              </a:rPr>
              <a:t>够通过其节点的大小、位置重点表现数据节点的量化属性和分布关系，更好呈现数据整体分布状况</a:t>
            </a:r>
            <a:endParaRPr kumimoji="0" lang="en-US" altLang="zh-CN" sz="2000" b="0" i="1" u="none" strike="noStrike" kern="0" cap="none" spc="0" normalizeH="0" baseline="-25000" noProof="0" dirty="0">
              <a:ln>
                <a:noFill/>
              </a:ln>
              <a:solidFill>
                <a:srgbClr val="000000"/>
              </a:solidFill>
              <a:effectLst/>
              <a:uLnTx/>
              <a:uFillTx/>
              <a:latin typeface="Arial"/>
              <a:ea typeface="SimSun" pitchFamily="2" charset="-122"/>
              <a:cs typeface="+mn-cs"/>
            </a:endParaRPr>
          </a:p>
        </p:txBody>
      </p:sp>
      <p:sp>
        <p:nvSpPr>
          <p:cNvPr id="3" name="Text Box 5">
            <a:extLst>
              <a:ext uri="{FF2B5EF4-FFF2-40B4-BE49-F238E27FC236}">
                <a16:creationId xmlns:a16="http://schemas.microsoft.com/office/drawing/2014/main" id="{D836B2A8-BF0A-CECB-4C87-78E3013820D8}"/>
              </a:ext>
            </a:extLst>
          </p:cNvPr>
          <p:cNvSpPr txBox="1">
            <a:spLocks noChangeArrowheads="1"/>
          </p:cNvSpPr>
          <p:nvPr/>
        </p:nvSpPr>
        <p:spPr bwMode="auto">
          <a:xfrm>
            <a:off x="446320" y="6348413"/>
            <a:ext cx="45672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sz="1600">
                <a:solidFill>
                  <a:srgbClr val="000000"/>
                </a:solidFill>
                <a:latin typeface="Tahoma" panose="020B0604030504040204" pitchFamily="34" charset="0"/>
              </a:rPr>
              <a:t>Schneiderman@UMD: Tree-Map of a File System</a:t>
            </a:r>
          </a:p>
        </p:txBody>
      </p:sp>
      <p:pic>
        <p:nvPicPr>
          <p:cNvPr id="4" name="Picture 7" descr="C:\hanj\0bk\bk3_slides\photos\million-treemap.jpg">
            <a:extLst>
              <a:ext uri="{FF2B5EF4-FFF2-40B4-BE49-F238E27FC236}">
                <a16:creationId xmlns:a16="http://schemas.microsoft.com/office/drawing/2014/main" id="{10259D2B-007B-EC48-C7E6-8426CDBE98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433" y="3171825"/>
            <a:ext cx="4238625"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C7DB9D37-DCEF-989F-2DF6-447FFEE523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320" y="3151188"/>
            <a:ext cx="44577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a:extLst>
              <a:ext uri="{FF2B5EF4-FFF2-40B4-BE49-F238E27FC236}">
                <a16:creationId xmlns:a16="http://schemas.microsoft.com/office/drawing/2014/main" id="{BA5E6409-E6A7-0FB0-48B8-463E76F8A79A}"/>
              </a:ext>
            </a:extLst>
          </p:cNvPr>
          <p:cNvSpPr txBox="1">
            <a:spLocks noChangeArrowheads="1"/>
          </p:cNvSpPr>
          <p:nvPr/>
        </p:nvSpPr>
        <p:spPr bwMode="auto">
          <a:xfrm>
            <a:off x="5105633" y="6300788"/>
            <a:ext cx="4179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1" hangingPunct="1"/>
            <a:r>
              <a:rPr lang="en-US" altLang="zh-CN" sz="1600">
                <a:solidFill>
                  <a:srgbClr val="000000"/>
                </a:solidFill>
                <a:latin typeface="Tahoma" panose="020B0604030504040204" pitchFamily="34" charset="0"/>
              </a:rPr>
              <a:t>Schneiderman@UMD: Tree-Map to support large data sets of a million items </a:t>
            </a:r>
          </a:p>
        </p:txBody>
      </p:sp>
    </p:spTree>
    <p:extLst>
      <p:ext uri="{BB962C8B-B14F-4D97-AF65-F5344CB8AC3E}">
        <p14:creationId xmlns:p14="http://schemas.microsoft.com/office/powerpoint/2010/main" val="193882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信息立方体（</a:t>
            </a:r>
            <a:r>
              <a:rPr lang="en-US" altLang="zh-CN" dirty="0" err="1"/>
              <a:t>InfoCube</a:t>
            </a:r>
            <a:r>
              <a:rPr lang="zh-CN" altLang="en-US" dirty="0"/>
              <a:t>）</a:t>
            </a:r>
          </a:p>
        </p:txBody>
      </p:sp>
      <p:sp>
        <p:nvSpPr>
          <p:cNvPr id="2" name="Rectangle 3">
            <a:extLst>
              <a:ext uri="{FF2B5EF4-FFF2-40B4-BE49-F238E27FC236}">
                <a16:creationId xmlns:a16="http://schemas.microsoft.com/office/drawing/2014/main" id="{52A42782-BC67-5BB3-0F76-DA41296D43E3}"/>
              </a:ext>
            </a:extLst>
          </p:cNvPr>
          <p:cNvSpPr txBox="1">
            <a:spLocks noChangeArrowheads="1"/>
          </p:cNvSpPr>
          <p:nvPr/>
        </p:nvSpPr>
        <p:spPr bwMode="auto">
          <a:xfrm>
            <a:off x="457200" y="1270000"/>
            <a:ext cx="8293100"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de-DE" altLang="en-US" sz="2800" b="0" i="0" u="none" strike="noStrike" kern="0" cap="none" spc="0" normalizeH="0" baseline="0" noProof="0">
                <a:ln>
                  <a:noFill/>
                </a:ln>
                <a:solidFill>
                  <a:srgbClr val="000000"/>
                </a:solidFill>
                <a:effectLst/>
                <a:uLnTx/>
                <a:uFillTx/>
                <a:latin typeface="Arial"/>
                <a:ea typeface="SimSun" pitchFamily="2" charset="-122"/>
                <a:cs typeface="+mn-cs"/>
              </a:rPr>
              <a:t>一个3维可视化技术：分层信息通过嵌套的半透明他的立方体展示</a:t>
            </a:r>
          </a:p>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de-DE" altLang="en-US" sz="2800" b="0" i="0" u="none" strike="noStrike" kern="0" cap="none" spc="0" normalizeH="0" baseline="0" noProof="0">
                <a:ln>
                  <a:noFill/>
                </a:ln>
                <a:solidFill>
                  <a:srgbClr val="000000"/>
                </a:solidFill>
                <a:effectLst/>
                <a:uLnTx/>
                <a:uFillTx/>
                <a:latin typeface="Arial"/>
                <a:ea typeface="SimSun" pitchFamily="2" charset="-122"/>
                <a:cs typeface="+mn-cs"/>
              </a:rPr>
              <a:t>最外层的立方体对应于最高级别的数据，同时子节点或者低级别的数据对应于在最外层里面的更小一点的立方体</a:t>
            </a:r>
            <a:r>
              <a:rPr kumimoji="0" lang="zh-CN" altLang="en-US" sz="2800" b="0" i="0" u="none" strike="noStrike" kern="0" cap="none" spc="0" normalizeH="0" baseline="0" noProof="0">
                <a:ln>
                  <a:noFill/>
                </a:ln>
                <a:solidFill>
                  <a:srgbClr val="000000"/>
                </a:solidFill>
                <a:effectLst/>
                <a:uLnTx/>
                <a:uFillTx/>
                <a:latin typeface="Arial"/>
                <a:ea typeface="SimSun" pitchFamily="2" charset="-122"/>
                <a:cs typeface="+mn-cs"/>
              </a:rPr>
              <a:t>，等等</a:t>
            </a:r>
            <a:endParaRPr kumimoji="0" lang="de-DE" altLang="en-US" sz="2800" b="0" i="0" u="none" strike="noStrike" kern="0" cap="none" spc="0" normalizeH="0" baseline="0" noProof="0" dirty="0">
              <a:ln>
                <a:noFill/>
              </a:ln>
              <a:solidFill>
                <a:srgbClr val="000000"/>
              </a:solidFill>
              <a:effectLst/>
              <a:uLnTx/>
              <a:uFillTx/>
              <a:latin typeface="Arial"/>
              <a:ea typeface="SimSun" pitchFamily="2" charset="-122"/>
              <a:cs typeface="+mn-cs"/>
            </a:endParaRPr>
          </a:p>
        </p:txBody>
      </p:sp>
      <p:pic>
        <p:nvPicPr>
          <p:cNvPr id="3" name="Picture 11" descr="http://www.csl.sony.co.jp/person/rekimoto/cube/cube.gif">
            <a:extLst>
              <a:ext uri="{FF2B5EF4-FFF2-40B4-BE49-F238E27FC236}">
                <a16:creationId xmlns:a16="http://schemas.microsoft.com/office/drawing/2014/main" id="{92754993-896A-651C-8029-B5833A108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3357563"/>
            <a:ext cx="3887787"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6690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可视化复杂数据和关系</a:t>
            </a:r>
          </a:p>
        </p:txBody>
      </p:sp>
      <p:sp>
        <p:nvSpPr>
          <p:cNvPr id="2" name="Rectangle 3">
            <a:extLst>
              <a:ext uri="{FF2B5EF4-FFF2-40B4-BE49-F238E27FC236}">
                <a16:creationId xmlns:a16="http://schemas.microsoft.com/office/drawing/2014/main" id="{50E424A1-044F-98AC-4048-2A150642538E}"/>
              </a:ext>
            </a:extLst>
          </p:cNvPr>
          <p:cNvSpPr txBox="1">
            <a:spLocks noChangeArrowheads="1"/>
          </p:cNvSpPr>
          <p:nvPr/>
        </p:nvSpPr>
        <p:spPr bwMode="auto">
          <a:xfrm>
            <a:off x="457200" y="1600200"/>
            <a:ext cx="82296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3200" b="0" i="0" u="none" strike="noStrike" kern="0" cap="none" spc="0" normalizeH="0" baseline="0" noProof="0">
                <a:ln>
                  <a:noFill/>
                </a:ln>
                <a:solidFill>
                  <a:srgbClr val="000000"/>
                </a:solidFill>
                <a:effectLst/>
                <a:uLnTx/>
                <a:uFillTx/>
                <a:latin typeface="Arial"/>
                <a:ea typeface="SimSun" pitchFamily="2" charset="-122"/>
                <a:cs typeface="+mn-cs"/>
              </a:rPr>
              <a:t>对文本数据、社交网络数据等非数值型数据进行有效的可视化呈现与分析</a:t>
            </a:r>
            <a:endParaRPr kumimoji="0" lang="en-US" altLang="zh-CN" sz="3200" b="0" i="0" u="none" strike="noStrike" kern="0" cap="none" spc="0" normalizeH="0" baseline="0" noProof="0">
              <a:ln>
                <a:noFill/>
              </a:ln>
              <a:solidFill>
                <a:srgbClr val="000000"/>
              </a:solidFill>
              <a:effectLst/>
              <a:uLnTx/>
              <a:uFillTx/>
              <a:latin typeface="Arial"/>
              <a:ea typeface="SimSun" pitchFamily="2" charset="-122"/>
              <a:cs typeface="+mn-cs"/>
            </a:endParaRPr>
          </a:p>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3200" b="0" i="0" u="none" strike="noStrike" kern="0" cap="none" spc="0" normalizeH="0" baseline="0" noProof="0">
                <a:ln>
                  <a:noFill/>
                </a:ln>
                <a:solidFill>
                  <a:srgbClr val="000000"/>
                </a:solidFill>
                <a:effectLst/>
                <a:uLnTx/>
                <a:uFillTx/>
                <a:latin typeface="Arial"/>
                <a:ea typeface="SimSun" pitchFamily="2" charset="-122"/>
                <a:cs typeface="+mn-cs"/>
              </a:rPr>
              <a:t>常用方法</a:t>
            </a:r>
            <a:endParaRPr kumimoji="0" lang="en-US" altLang="zh-CN" sz="3200" b="0" i="0" u="none" strike="noStrike" kern="0" cap="none" spc="0" normalizeH="0" baseline="0" noProof="0">
              <a:ln>
                <a:noFill/>
              </a:ln>
              <a:solidFill>
                <a:srgbClr val="000000"/>
              </a:solidFill>
              <a:effectLst/>
              <a:uLnTx/>
              <a:uFillTx/>
              <a:latin typeface="Arial"/>
              <a:ea typeface="SimSun" pitchFamily="2" charset="-122"/>
              <a:cs typeface="+mn-cs"/>
            </a:endParaRPr>
          </a:p>
          <a:p>
            <a:pPr marL="669925" marR="0" lvl="1" indent="-325438" algn="l" defTabSz="914400" rtl="0" eaLnBrk="0" fontAlgn="base" latinLnBrk="0" hangingPunct="0">
              <a:lnSpc>
                <a:spcPct val="80000"/>
              </a:lnSpc>
              <a:spcBef>
                <a:spcPct val="20000"/>
              </a:spcBef>
              <a:spcAft>
                <a:spcPct val="0"/>
              </a:spcAft>
              <a:buClr>
                <a:srgbClr val="3B812F"/>
              </a:buClr>
              <a:buSzPct val="60000"/>
              <a:buFont typeface="Wingdings" panose="05000000000000000000" pitchFamily="2" charset="2"/>
              <a:buChar char="q"/>
              <a:tabLst/>
              <a:defRPr/>
            </a:pPr>
            <a:r>
              <a:rPr kumimoji="0" lang="zh-CN" altLang="en-US" sz="2800" b="0" i="0" u="none" strike="noStrike" kern="0" cap="none" spc="0" normalizeH="0" baseline="0" noProof="0">
                <a:ln>
                  <a:noFill/>
                </a:ln>
                <a:solidFill>
                  <a:srgbClr val="000000"/>
                </a:solidFill>
                <a:effectLst/>
                <a:uLnTx/>
                <a:uFillTx/>
                <a:latin typeface="Arial"/>
                <a:ea typeface="SimSun" pitchFamily="2" charset="-122"/>
              </a:rPr>
              <a:t>标签云</a:t>
            </a:r>
            <a:endParaRPr kumimoji="0" lang="en-US" altLang="zh-CN" sz="28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0" fontAlgn="base" latinLnBrk="0" hangingPunct="0">
              <a:lnSpc>
                <a:spcPct val="80000"/>
              </a:lnSpc>
              <a:spcBef>
                <a:spcPct val="20000"/>
              </a:spcBef>
              <a:spcAft>
                <a:spcPct val="0"/>
              </a:spcAft>
              <a:buClr>
                <a:srgbClr val="3B812F"/>
              </a:buClr>
              <a:buSzPct val="60000"/>
              <a:buFont typeface="Wingdings" panose="05000000000000000000" pitchFamily="2" charset="2"/>
              <a:buChar char="q"/>
              <a:tabLst/>
              <a:defRPr/>
            </a:pPr>
            <a:r>
              <a:rPr kumimoji="0" lang="zh-CN" altLang="en-US" sz="2800" b="0" i="0" u="none" strike="noStrike" kern="0" cap="none" spc="0" normalizeH="0" baseline="0" noProof="0">
                <a:ln>
                  <a:noFill/>
                </a:ln>
                <a:solidFill>
                  <a:srgbClr val="000000"/>
                </a:solidFill>
                <a:effectLst/>
                <a:uLnTx/>
                <a:uFillTx/>
                <a:latin typeface="Arial"/>
                <a:ea typeface="SimSun" pitchFamily="2" charset="-122"/>
              </a:rPr>
              <a:t>图数据呈现（</a:t>
            </a:r>
            <a:r>
              <a:rPr kumimoji="0" lang="en-US" altLang="zh-CN" sz="2800" b="0" i="0" u="none" strike="noStrike" kern="0" cap="none" spc="0" normalizeH="0" baseline="0" noProof="0">
                <a:ln>
                  <a:noFill/>
                </a:ln>
                <a:solidFill>
                  <a:srgbClr val="000000"/>
                </a:solidFill>
                <a:effectLst/>
                <a:uLnTx/>
                <a:uFillTx/>
                <a:latin typeface="Arial"/>
                <a:ea typeface="SimSun" pitchFamily="2" charset="-122"/>
              </a:rPr>
              <a:t>Graph data</a:t>
            </a:r>
            <a:r>
              <a:rPr kumimoji="0" lang="zh-CN" altLang="en-US" sz="2800" b="0" i="0" u="none" strike="noStrike" kern="0" cap="none" spc="0" normalizeH="0" baseline="0" noProof="0">
                <a:ln>
                  <a:noFill/>
                </a:ln>
                <a:solidFill>
                  <a:srgbClr val="000000"/>
                </a:solidFill>
                <a:effectLst/>
                <a:uLnTx/>
                <a:uFillTx/>
                <a:latin typeface="Arial"/>
                <a:ea typeface="SimSun" pitchFamily="2" charset="-122"/>
              </a:rPr>
              <a:t>）</a:t>
            </a:r>
            <a:endParaRPr kumimoji="0" lang="en-US" altLang="zh-CN" sz="2800" b="0" i="0" u="none" strike="noStrike" kern="0" cap="none" spc="0" normalizeH="0" baseline="0" noProof="0" dirty="0">
              <a:ln>
                <a:noFill/>
              </a:ln>
              <a:solidFill>
                <a:srgbClr val="000000"/>
              </a:solidFill>
              <a:effectLst/>
              <a:uLnTx/>
              <a:uFillTx/>
              <a:latin typeface="Arial"/>
              <a:ea typeface="SimSun" pitchFamily="2" charset="-122"/>
            </a:endParaRPr>
          </a:p>
        </p:txBody>
      </p:sp>
    </p:spTree>
    <p:extLst>
      <p:ext uri="{BB962C8B-B14F-4D97-AF65-F5344CB8AC3E}">
        <p14:creationId xmlns:p14="http://schemas.microsoft.com/office/powerpoint/2010/main" val="770090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标签云（</a:t>
            </a:r>
            <a:r>
              <a:rPr lang="en-US" altLang="zh-CN" dirty="0"/>
              <a:t>Tag Cloud</a:t>
            </a:r>
            <a:r>
              <a:rPr lang="zh-CN" altLang="en-US" dirty="0"/>
              <a:t>）</a:t>
            </a:r>
          </a:p>
        </p:txBody>
      </p:sp>
      <p:sp>
        <p:nvSpPr>
          <p:cNvPr id="2" name="Rectangle 3">
            <a:extLst>
              <a:ext uri="{FF2B5EF4-FFF2-40B4-BE49-F238E27FC236}">
                <a16:creationId xmlns:a16="http://schemas.microsoft.com/office/drawing/2014/main" id="{ED332BF4-C110-EC4D-BD78-A38CC845F3C2}"/>
              </a:ext>
            </a:extLst>
          </p:cNvPr>
          <p:cNvSpPr txBox="1">
            <a:spLocks noChangeArrowheads="1"/>
          </p:cNvSpPr>
          <p:nvPr/>
        </p:nvSpPr>
        <p:spPr bwMode="auto">
          <a:xfrm>
            <a:off x="457200" y="1417638"/>
            <a:ext cx="82296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2800" b="0" i="0" u="none" strike="noStrike" kern="0" cap="none" spc="0" normalizeH="0" baseline="0" noProof="0">
                <a:ln>
                  <a:noFill/>
                </a:ln>
                <a:solidFill>
                  <a:srgbClr val="000000"/>
                </a:solidFill>
                <a:effectLst/>
                <a:uLnTx/>
                <a:uFillTx/>
                <a:latin typeface="Arial"/>
                <a:ea typeface="SimSun" pitchFamily="2" charset="-122"/>
                <a:cs typeface="+mn-cs"/>
              </a:rPr>
              <a:t>标签云为用户标注的标签进行可视化</a:t>
            </a:r>
            <a:endParaRPr kumimoji="0" lang="en-US" altLang="zh-CN" sz="2800" b="0" i="0" u="none" strike="noStrike" kern="0" cap="none" spc="0" normalizeH="0" baseline="0" noProof="0">
              <a:ln>
                <a:noFill/>
              </a:ln>
              <a:solidFill>
                <a:srgbClr val="000000"/>
              </a:solidFill>
              <a:effectLst/>
              <a:uLnTx/>
              <a:uFillTx/>
              <a:latin typeface="Arial"/>
              <a:ea typeface="SimSun" pitchFamily="2" charset="-122"/>
              <a:cs typeface="+mn-cs"/>
            </a:endParaRPr>
          </a:p>
          <a:p>
            <a:pPr marL="669925" marR="0" lvl="1" indent="-325438" algn="l" defTabSz="914400" rtl="0" eaLnBrk="0" fontAlgn="base" latinLnBrk="0" hangingPunct="0">
              <a:lnSpc>
                <a:spcPct val="80000"/>
              </a:lnSpc>
              <a:spcBef>
                <a:spcPct val="20000"/>
              </a:spcBef>
              <a:spcAft>
                <a:spcPct val="0"/>
              </a:spcAft>
              <a:buClr>
                <a:srgbClr val="3B812F"/>
              </a:buClr>
              <a:buSzPct val="60000"/>
              <a:buFont typeface="Wingdings" panose="05000000000000000000" pitchFamily="2" charset="2"/>
              <a:buChar char="q"/>
              <a:tabLst/>
              <a:defRPr/>
            </a:pP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标签的重要程度可以通过字体大小</a:t>
            </a:r>
            <a:r>
              <a:rPr kumimoji="0" lang="en-US" altLang="zh-CN" sz="2400" b="0" i="0" u="none" strike="noStrike" kern="0" cap="none" spc="0" normalizeH="0" baseline="0" noProof="0">
                <a:ln>
                  <a:noFill/>
                </a:ln>
                <a:solidFill>
                  <a:srgbClr val="000000"/>
                </a:solidFill>
                <a:effectLst/>
                <a:uLnTx/>
                <a:uFillTx/>
                <a:latin typeface="Arial"/>
                <a:ea typeface="SimSun" pitchFamily="2" charset="-122"/>
              </a:rPr>
              <a:t>/</a:t>
            </a: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颜色来展现</a:t>
            </a:r>
          </a:p>
        </p:txBody>
      </p:sp>
      <p:pic>
        <p:nvPicPr>
          <p:cNvPr id="3" name="图片 1">
            <a:extLst>
              <a:ext uri="{FF2B5EF4-FFF2-40B4-BE49-F238E27FC236}">
                <a16:creationId xmlns:a16="http://schemas.microsoft.com/office/drawing/2014/main" id="{5197E14E-B616-04A0-6E09-EB566D86AD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6138" y="2359025"/>
            <a:ext cx="7470775"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57626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复杂关系的可视化</a:t>
            </a:r>
          </a:p>
        </p:txBody>
      </p:sp>
      <p:sp>
        <p:nvSpPr>
          <p:cNvPr id="2" name="Rectangle 3">
            <a:extLst>
              <a:ext uri="{FF2B5EF4-FFF2-40B4-BE49-F238E27FC236}">
                <a16:creationId xmlns:a16="http://schemas.microsoft.com/office/drawing/2014/main" id="{A1A83E6F-5741-B30D-7E50-B320265E9E9C}"/>
              </a:ext>
            </a:extLst>
          </p:cNvPr>
          <p:cNvSpPr txBox="1">
            <a:spLocks noChangeArrowheads="1"/>
          </p:cNvSpPr>
          <p:nvPr/>
        </p:nvSpPr>
        <p:spPr bwMode="auto">
          <a:xfrm>
            <a:off x="457200" y="1441432"/>
            <a:ext cx="82296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2400" b="0" i="0" u="none" strike="noStrike" kern="0" cap="none" spc="0" normalizeH="0" baseline="0" noProof="0">
                <a:ln>
                  <a:noFill/>
                </a:ln>
                <a:solidFill>
                  <a:srgbClr val="000000"/>
                </a:solidFill>
                <a:effectLst/>
                <a:uLnTx/>
                <a:uFillTx/>
                <a:latin typeface="Arial"/>
                <a:ea typeface="SimSun" pitchFamily="2" charset="-122"/>
                <a:cs typeface="+mn-cs"/>
              </a:rPr>
              <a:t>可以使用图数据（</a:t>
            </a:r>
            <a:r>
              <a:rPr kumimoji="0" lang="en-US" altLang="zh-CN" sz="2400" b="0" i="0" u="none" strike="noStrike" kern="0" cap="none" spc="0" normalizeH="0" baseline="0" noProof="0">
                <a:ln>
                  <a:noFill/>
                </a:ln>
                <a:solidFill>
                  <a:srgbClr val="000000"/>
                </a:solidFill>
                <a:effectLst/>
                <a:uLnTx/>
                <a:uFillTx/>
                <a:latin typeface="Arial"/>
                <a:ea typeface="SimSun" pitchFamily="2" charset="-122"/>
                <a:cs typeface="+mn-cs"/>
              </a:rPr>
              <a:t>Graph</a:t>
            </a:r>
            <a:r>
              <a:rPr kumimoji="0" lang="zh-CN" altLang="en-US" sz="2400" b="0" i="0" u="none" strike="noStrike" kern="0" cap="none" spc="0" normalizeH="0" baseline="0" noProof="0">
                <a:ln>
                  <a:noFill/>
                </a:ln>
                <a:solidFill>
                  <a:srgbClr val="000000"/>
                </a:solidFill>
                <a:effectLst/>
                <a:uLnTx/>
                <a:uFillTx/>
                <a:latin typeface="Arial"/>
                <a:ea typeface="SimSun" pitchFamily="2" charset="-122"/>
                <a:cs typeface="+mn-cs"/>
              </a:rPr>
              <a:t>）对数据项之间的复杂关系进行可视化，节点的大小、颜色、边的粗细可以用来描绘节点与边的属性</a:t>
            </a:r>
            <a:endParaRPr kumimoji="0" lang="zh-CN" altLang="en-US" sz="2400" b="0" i="0" u="none" strike="noStrike" kern="0" cap="none" spc="0" normalizeH="0" baseline="0" noProof="0" dirty="0">
              <a:ln>
                <a:noFill/>
              </a:ln>
              <a:solidFill>
                <a:srgbClr val="000000"/>
              </a:solidFill>
              <a:effectLst/>
              <a:uLnTx/>
              <a:uFillTx/>
              <a:latin typeface="Arial"/>
              <a:ea typeface="SimSun" pitchFamily="2" charset="-122"/>
              <a:cs typeface="+mn-cs"/>
            </a:endParaRPr>
          </a:p>
        </p:txBody>
      </p:sp>
      <p:pic>
        <p:nvPicPr>
          <p:cNvPr id="3" name="图片 2">
            <a:extLst>
              <a:ext uri="{FF2B5EF4-FFF2-40B4-BE49-F238E27FC236}">
                <a16:creationId xmlns:a16="http://schemas.microsoft.com/office/drawing/2014/main" id="{0B42B1AF-FD13-113E-437C-21A53890DE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444732"/>
            <a:ext cx="6892925"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7506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可视化的复杂数据对象和关系</a:t>
            </a:r>
          </a:p>
        </p:txBody>
      </p:sp>
      <p:sp>
        <p:nvSpPr>
          <p:cNvPr id="2" name="Rectangle 3">
            <a:extLst>
              <a:ext uri="{FF2B5EF4-FFF2-40B4-BE49-F238E27FC236}">
                <a16:creationId xmlns:a16="http://schemas.microsoft.com/office/drawing/2014/main" id="{5EDDDE0F-2385-F45D-608D-625A97A828C7}"/>
              </a:ext>
            </a:extLst>
          </p:cNvPr>
          <p:cNvSpPr txBox="1">
            <a:spLocks noChangeArrowheads="1"/>
          </p:cNvSpPr>
          <p:nvPr/>
        </p:nvSpPr>
        <p:spPr bwMode="auto">
          <a:xfrm>
            <a:off x="323850" y="1485900"/>
            <a:ext cx="8610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en-US" altLang="zh-CN" sz="2800" b="0" i="0" u="none" strike="noStrike" kern="0" cap="none" spc="0" normalizeH="0" baseline="0" noProof="0">
                <a:ln>
                  <a:noFill/>
                </a:ln>
                <a:solidFill>
                  <a:srgbClr val="000000"/>
                </a:solidFill>
                <a:effectLst/>
                <a:uLnTx/>
                <a:uFillTx/>
                <a:latin typeface="Arial"/>
                <a:ea typeface="SimSun" pitchFamily="2" charset="-122"/>
                <a:cs typeface="+mn-cs"/>
              </a:rPr>
              <a:t>可视化非数值数据：文本和社</a:t>
            </a:r>
            <a:r>
              <a:rPr kumimoji="0" lang="zh-CN" altLang="en-US" sz="2800" b="0" i="0" u="none" strike="noStrike" kern="0" cap="none" spc="0" normalizeH="0" baseline="0" noProof="0">
                <a:ln>
                  <a:noFill/>
                </a:ln>
                <a:solidFill>
                  <a:srgbClr val="000000"/>
                </a:solidFill>
                <a:effectLst/>
                <a:uLnTx/>
                <a:uFillTx/>
                <a:latin typeface="Arial"/>
                <a:ea typeface="SimSun" pitchFamily="2" charset="-122"/>
                <a:cs typeface="+mn-cs"/>
              </a:rPr>
              <a:t>会</a:t>
            </a:r>
            <a:r>
              <a:rPr kumimoji="0" lang="en-US" altLang="zh-CN" sz="2800" b="0" i="0" u="none" strike="noStrike" kern="0" cap="none" spc="0" normalizeH="0" baseline="0" noProof="0">
                <a:ln>
                  <a:noFill/>
                </a:ln>
                <a:solidFill>
                  <a:srgbClr val="000000"/>
                </a:solidFill>
                <a:effectLst/>
                <a:uLnTx/>
                <a:uFillTx/>
                <a:latin typeface="Arial"/>
                <a:ea typeface="SimSun" pitchFamily="2" charset="-122"/>
                <a:cs typeface="+mn-cs"/>
              </a:rPr>
              <a:t>网络</a:t>
            </a:r>
          </a:p>
          <a:p>
            <a:pPr marL="342900" marR="0" lvl="0" indent="-342900" algn="l" defTabSz="914400" rtl="0" eaLnBrk="0" fontAlgn="base" latinLnBrk="0" hangingPunct="0">
              <a:lnSpc>
                <a:spcPct val="80000"/>
              </a:lnSpc>
              <a:spcBef>
                <a:spcPct val="20000"/>
              </a:spcBef>
              <a:spcAft>
                <a:spcPct val="0"/>
              </a:spcAft>
              <a:buClr>
                <a:srgbClr val="CC9900"/>
              </a:buClr>
              <a:buSzPct val="65000"/>
              <a:buFont typeface="Wingdings" panose="05000000000000000000" pitchFamily="2" charset="2"/>
              <a:buChar char="n"/>
              <a:tabLst/>
              <a:defRPr/>
            </a:pPr>
            <a:r>
              <a:rPr kumimoji="0" lang="en-US" altLang="zh-CN" sz="2800" b="0" i="0" u="none" strike="noStrike" kern="0" cap="none" spc="0" normalizeH="0" baseline="0" noProof="0">
                <a:ln>
                  <a:noFill/>
                </a:ln>
                <a:solidFill>
                  <a:srgbClr val="000000"/>
                </a:solidFill>
                <a:effectLst/>
                <a:uLnTx/>
                <a:uFillTx/>
                <a:latin typeface="Arial"/>
                <a:ea typeface="SimSun" pitchFamily="2" charset="-122"/>
                <a:cs typeface="+mn-cs"/>
              </a:rPr>
              <a:t>标签云：可视化的用户生成的标签</a:t>
            </a:r>
            <a:endParaRPr kumimoji="0" lang="en-US" altLang="zh-CN" sz="2800" b="0" i="0" u="none" strike="noStrike" kern="0" cap="none" spc="0" normalizeH="0" baseline="0" noProof="0" dirty="0">
              <a:ln>
                <a:noFill/>
              </a:ln>
              <a:solidFill>
                <a:srgbClr val="000000"/>
              </a:solidFill>
              <a:effectLst/>
              <a:uLnTx/>
              <a:uFillTx/>
              <a:latin typeface="Arial"/>
              <a:ea typeface="SimSun" pitchFamily="2" charset="-122"/>
              <a:cs typeface="+mn-cs"/>
            </a:endParaRPr>
          </a:p>
        </p:txBody>
      </p:sp>
      <p:pic>
        <p:nvPicPr>
          <p:cNvPr id="3" name="Picture 4">
            <a:extLst>
              <a:ext uri="{FF2B5EF4-FFF2-40B4-BE49-F238E27FC236}">
                <a16:creationId xmlns:a16="http://schemas.microsoft.com/office/drawing/2014/main" id="{4F66BB8F-F6AC-CA9A-5ABF-C1E2EA292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738" y="2420938"/>
            <a:ext cx="5105400" cy="385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5">
            <a:extLst>
              <a:ext uri="{FF2B5EF4-FFF2-40B4-BE49-F238E27FC236}">
                <a16:creationId xmlns:a16="http://schemas.microsoft.com/office/drawing/2014/main" id="{74D6FA02-AEEA-AF5B-0705-F8D11E6730F4}"/>
              </a:ext>
            </a:extLst>
          </p:cNvPr>
          <p:cNvSpPr>
            <a:spLocks noChangeArrowheads="1"/>
          </p:cNvSpPr>
          <p:nvPr/>
        </p:nvSpPr>
        <p:spPr bwMode="auto">
          <a:xfrm>
            <a:off x="381000" y="2638425"/>
            <a:ext cx="358140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742950" marR="0" lvl="1" indent="-285750" defTabSz="914400" eaLnBrk="0" fontAlgn="auto" latinLnBrk="0" hangingPunct="0">
              <a:lnSpc>
                <a:spcPct val="100000"/>
              </a:lnSpc>
              <a:spcBef>
                <a:spcPct val="20000"/>
              </a:spcBef>
              <a:spcAft>
                <a:spcPts val="0"/>
              </a:spcAft>
              <a:buClr>
                <a:srgbClr val="996600"/>
              </a:buClr>
              <a:buSzPct val="55000"/>
              <a:buFont typeface="Wingdings" panose="05000000000000000000" pitchFamily="2" charset="2"/>
              <a:buChar char="n"/>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标签的重要程度可以通过字体大小/颜色来展现</a:t>
            </a:r>
          </a:p>
          <a:p>
            <a:pPr marL="342900" marR="0" lvl="0" indent="-342900" defTabSz="914400" eaLnBrk="0" fontAlgn="auto" latinLnBrk="0" hangingPunct="0">
              <a:lnSpc>
                <a:spcPct val="100000"/>
              </a:lnSpc>
              <a:spcBef>
                <a:spcPct val="20000"/>
              </a:spcBef>
              <a:spcAft>
                <a:spcPts val="0"/>
              </a:spcAft>
              <a:buClr>
                <a:srgbClr val="AFBF39"/>
              </a:buClr>
              <a:buSzPct val="60000"/>
              <a:buFont typeface="Wingdings" panose="05000000000000000000" pitchFamily="2" charset="2"/>
              <a:buChar char="n"/>
              <a:tabLst/>
              <a:defRPr/>
            </a:pPr>
            <a:r>
              <a:rPr kumimoji="0" lang="en-US" altLang="zh-CN" sz="20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除了通过文本数据之外，还有一些方法可以用来可视化关系，譬如可视化的社交网络</a:t>
            </a:r>
          </a:p>
        </p:txBody>
      </p:sp>
      <p:sp>
        <p:nvSpPr>
          <p:cNvPr id="5" name="Text Box 6">
            <a:extLst>
              <a:ext uri="{FF2B5EF4-FFF2-40B4-BE49-F238E27FC236}">
                <a16:creationId xmlns:a16="http://schemas.microsoft.com/office/drawing/2014/main" id="{4B71DA4F-FFFE-40E9-8679-59B36EF5C61E}"/>
              </a:ext>
            </a:extLst>
          </p:cNvPr>
          <p:cNvSpPr txBox="1">
            <a:spLocks noChangeArrowheads="1"/>
          </p:cNvSpPr>
          <p:nvPr/>
        </p:nvSpPr>
        <p:spPr bwMode="auto">
          <a:xfrm>
            <a:off x="4191000" y="6324600"/>
            <a:ext cx="480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sz="2000" dirty="0" err="1">
                <a:solidFill>
                  <a:srgbClr val="000000"/>
                </a:solidFill>
                <a:latin typeface="Tahoma" panose="020B0604030504040204" pitchFamily="34" charset="0"/>
              </a:rPr>
              <a:t>Newsmap</a:t>
            </a:r>
            <a:r>
              <a:rPr lang="en-US" altLang="zh-CN" sz="2000" dirty="0">
                <a:solidFill>
                  <a:srgbClr val="000000"/>
                </a:solidFill>
                <a:latin typeface="Tahoma" panose="020B0604030504040204" pitchFamily="34" charset="0"/>
              </a:rPr>
              <a:t>: Google News Stories in 2005</a:t>
            </a:r>
          </a:p>
        </p:txBody>
      </p:sp>
    </p:spTree>
    <p:extLst>
      <p:ext uri="{BB962C8B-B14F-4D97-AF65-F5344CB8AC3E}">
        <p14:creationId xmlns:p14="http://schemas.microsoft.com/office/powerpoint/2010/main" val="4257540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数据集类型</a:t>
            </a:r>
          </a:p>
        </p:txBody>
      </p:sp>
      <p:sp>
        <p:nvSpPr>
          <p:cNvPr id="2" name="Rectangle 3">
            <a:extLst>
              <a:ext uri="{FF2B5EF4-FFF2-40B4-BE49-F238E27FC236}">
                <a16:creationId xmlns:a16="http://schemas.microsoft.com/office/drawing/2014/main" id="{3E5297A7-CE17-4573-12C7-AA857862CE6F}"/>
              </a:ext>
            </a:extLst>
          </p:cNvPr>
          <p:cNvSpPr txBox="1">
            <a:spLocks noChangeArrowheads="1"/>
          </p:cNvSpPr>
          <p:nvPr/>
        </p:nvSpPr>
        <p:spPr bwMode="auto">
          <a:xfrm>
            <a:off x="700314" y="1507671"/>
            <a:ext cx="36195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285750" indent="-285750" eaLnBrk="0" hangingPunct="0">
              <a:defRPr>
                <a:solidFill>
                  <a:schemeClr val="tx1"/>
                </a:solidFill>
                <a:latin typeface="Arial" panose="020B0604020202020204" pitchFamily="34" charset="0"/>
                <a:ea typeface="SimSun" panose="02010600030101010101" pitchFamily="2" charset="-122"/>
              </a:defRPr>
            </a:lvl1pPr>
            <a:lvl2pPr marL="800100" indent="-34290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lnSpc>
                <a:spcPct val="105000"/>
              </a:lnSpc>
              <a:spcBef>
                <a:spcPct val="20000"/>
              </a:spcBef>
              <a:buClr>
                <a:schemeClr val="accent1"/>
              </a:buClr>
              <a:buSzPct val="65000"/>
              <a:buFont typeface="Wingdings" panose="05000000000000000000" pitchFamily="2" charset="2"/>
              <a:buChar char="n"/>
            </a:pPr>
            <a:r>
              <a:rPr lang="zh-CN" altLang="en-US" sz="2000" dirty="0">
                <a:cs typeface="Times New Roman" panose="02020603050405020304" pitchFamily="18" charset="0"/>
              </a:rPr>
              <a:t>图和网络</a:t>
            </a:r>
            <a:endParaRPr lang="en-US" altLang="zh-CN" sz="2000" dirty="0">
              <a:cs typeface="Times New Roman" panose="02020603050405020304" pitchFamily="18" charset="0"/>
            </a:endParaRPr>
          </a:p>
          <a:p>
            <a:pPr lvl="1" eaLnBrk="1" hangingPunct="1">
              <a:lnSpc>
                <a:spcPct val="105000"/>
              </a:lnSpc>
              <a:spcBef>
                <a:spcPct val="20000"/>
              </a:spcBef>
              <a:buClr>
                <a:schemeClr val="accent2"/>
              </a:buClr>
              <a:buSzPct val="60000"/>
              <a:buFont typeface="Wingdings" panose="05000000000000000000" pitchFamily="2" charset="2"/>
              <a:buChar char="q"/>
            </a:pPr>
            <a:r>
              <a:rPr lang="en-US" altLang="zh-CN" sz="2000" dirty="0">
                <a:cs typeface="Times New Roman" panose="02020603050405020304" pitchFamily="18" charset="0"/>
              </a:rPr>
              <a:t>World Wide Web</a:t>
            </a:r>
          </a:p>
          <a:p>
            <a:pPr lvl="1" eaLnBrk="1" hangingPunct="1">
              <a:lnSpc>
                <a:spcPct val="105000"/>
              </a:lnSpc>
              <a:spcBef>
                <a:spcPct val="20000"/>
              </a:spcBef>
              <a:buClr>
                <a:schemeClr val="accent2"/>
              </a:buClr>
              <a:buSzPct val="60000"/>
              <a:buFont typeface="Wingdings" panose="05000000000000000000" pitchFamily="2" charset="2"/>
              <a:buChar char="q"/>
            </a:pPr>
            <a:r>
              <a:rPr lang="zh-CN" altLang="en-US" sz="2000" dirty="0">
                <a:cs typeface="Times New Roman" panose="02020603050405020304" pitchFamily="18" charset="0"/>
              </a:rPr>
              <a:t>社交网络或信息网络</a:t>
            </a:r>
            <a:endParaRPr lang="en-US" altLang="zh-CN" sz="2000" dirty="0">
              <a:cs typeface="Times New Roman" panose="02020603050405020304" pitchFamily="18" charset="0"/>
            </a:endParaRPr>
          </a:p>
          <a:p>
            <a:pPr lvl="1" eaLnBrk="1" hangingPunct="1">
              <a:lnSpc>
                <a:spcPct val="105000"/>
              </a:lnSpc>
              <a:spcBef>
                <a:spcPct val="20000"/>
              </a:spcBef>
              <a:buClr>
                <a:schemeClr val="accent2"/>
              </a:buClr>
              <a:buSzPct val="60000"/>
              <a:buFont typeface="Wingdings" panose="05000000000000000000" pitchFamily="2" charset="2"/>
              <a:buChar char="q"/>
            </a:pPr>
            <a:r>
              <a:rPr lang="zh-CN" altLang="en-US" sz="2000" dirty="0">
                <a:cs typeface="Times New Roman" panose="02020603050405020304" pitchFamily="18" charset="0"/>
              </a:rPr>
              <a:t>分子结构</a:t>
            </a:r>
            <a:endParaRPr lang="en-US" altLang="zh-CN" sz="2000" dirty="0">
              <a:cs typeface="Times New Roman" panose="02020603050405020304" pitchFamily="18" charset="0"/>
            </a:endParaRPr>
          </a:p>
          <a:p>
            <a:pPr eaLnBrk="1" hangingPunct="1">
              <a:lnSpc>
                <a:spcPct val="105000"/>
              </a:lnSpc>
              <a:spcBef>
                <a:spcPct val="20000"/>
              </a:spcBef>
              <a:buClr>
                <a:schemeClr val="accent1"/>
              </a:buClr>
              <a:buSzPct val="65000"/>
              <a:buFont typeface="Wingdings" panose="05000000000000000000" pitchFamily="2" charset="2"/>
              <a:buChar char="n"/>
            </a:pPr>
            <a:r>
              <a:rPr lang="zh-CN" altLang="en-US" sz="2000" dirty="0">
                <a:cs typeface="Times New Roman" panose="02020603050405020304" pitchFamily="18" charset="0"/>
              </a:rPr>
              <a:t>空间、图像、多媒体数据</a:t>
            </a:r>
            <a:r>
              <a:rPr lang="en-US" altLang="zh-CN" sz="2000" dirty="0">
                <a:cs typeface="Times New Roman" panose="02020603050405020304" pitchFamily="18" charset="0"/>
              </a:rPr>
              <a:t>:</a:t>
            </a:r>
          </a:p>
          <a:p>
            <a:pPr lvl="1" eaLnBrk="1" hangingPunct="1">
              <a:lnSpc>
                <a:spcPct val="105000"/>
              </a:lnSpc>
              <a:spcBef>
                <a:spcPct val="20000"/>
              </a:spcBef>
              <a:buClr>
                <a:schemeClr val="accent2"/>
              </a:buClr>
              <a:buSzPct val="60000"/>
              <a:buFont typeface="Wingdings" panose="05000000000000000000" pitchFamily="2" charset="2"/>
              <a:buChar char="q"/>
            </a:pPr>
            <a:r>
              <a:rPr lang="zh-CN" altLang="en-US" sz="2000" dirty="0">
                <a:cs typeface="Times New Roman" panose="02020603050405020304" pitchFamily="18" charset="0"/>
              </a:rPr>
              <a:t>空间数据：地图</a:t>
            </a:r>
            <a:endParaRPr lang="en-US" altLang="zh-CN" sz="2000" dirty="0">
              <a:cs typeface="Times New Roman" panose="02020603050405020304" pitchFamily="18" charset="0"/>
            </a:endParaRPr>
          </a:p>
          <a:p>
            <a:pPr lvl="1" eaLnBrk="1" hangingPunct="1">
              <a:lnSpc>
                <a:spcPct val="105000"/>
              </a:lnSpc>
              <a:spcBef>
                <a:spcPct val="20000"/>
              </a:spcBef>
              <a:buClr>
                <a:schemeClr val="accent2"/>
              </a:buClr>
              <a:buSzPct val="60000"/>
              <a:buFont typeface="Wingdings" panose="05000000000000000000" pitchFamily="2" charset="2"/>
              <a:buChar char="q"/>
            </a:pPr>
            <a:r>
              <a:rPr lang="zh-CN" altLang="en-US" sz="2000" dirty="0">
                <a:cs typeface="Times New Roman" panose="02020603050405020304" pitchFamily="18" charset="0"/>
              </a:rPr>
              <a:t>图像数据</a:t>
            </a:r>
            <a:endParaRPr lang="en-US" altLang="zh-CN" sz="2000" dirty="0">
              <a:cs typeface="Times New Roman" panose="02020603050405020304" pitchFamily="18" charset="0"/>
            </a:endParaRPr>
          </a:p>
          <a:p>
            <a:pPr lvl="1" eaLnBrk="1" hangingPunct="1">
              <a:lnSpc>
                <a:spcPct val="105000"/>
              </a:lnSpc>
              <a:spcBef>
                <a:spcPct val="20000"/>
              </a:spcBef>
              <a:buClr>
                <a:schemeClr val="accent2"/>
              </a:buClr>
              <a:buSzPct val="60000"/>
              <a:buFont typeface="Wingdings" panose="05000000000000000000" pitchFamily="2" charset="2"/>
              <a:buChar char="q"/>
            </a:pPr>
            <a:r>
              <a:rPr lang="zh-CN" altLang="en-US" sz="2000" dirty="0">
                <a:cs typeface="Times New Roman" panose="02020603050405020304" pitchFamily="18" charset="0"/>
              </a:rPr>
              <a:t>视频数据</a:t>
            </a:r>
            <a:endParaRPr lang="en-US" altLang="zh-CN" sz="2000" dirty="0">
              <a:cs typeface="Times New Roman" panose="02020603050405020304" pitchFamily="18" charset="0"/>
            </a:endParaRPr>
          </a:p>
        </p:txBody>
      </p:sp>
      <p:pic>
        <p:nvPicPr>
          <p:cNvPr id="3" name="图片 1">
            <a:extLst>
              <a:ext uri="{FF2B5EF4-FFF2-40B4-BE49-F238E27FC236}">
                <a16:creationId xmlns:a16="http://schemas.microsoft.com/office/drawing/2014/main" id="{3D13C950-4739-942F-5F13-71B1F61467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07152" y="1337809"/>
            <a:ext cx="451008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7B73E89C-78CA-1E5A-578F-F5FF86FFBB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64277" y="4793796"/>
            <a:ext cx="42195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4101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对角圆角矩形 42">
            <a:extLst>
              <a:ext uri="{FF2B5EF4-FFF2-40B4-BE49-F238E27FC236}">
                <a16:creationId xmlns:a16="http://schemas.microsoft.com/office/drawing/2014/main" id="{EBF95610-2CE0-6872-2415-1E52BBC5AE62}"/>
              </a:ext>
            </a:extLst>
          </p:cNvPr>
          <p:cNvSpPr/>
          <p:nvPr/>
        </p:nvSpPr>
        <p:spPr>
          <a:xfrm>
            <a:off x="2990549" y="4278680"/>
            <a:ext cx="6278833" cy="647700"/>
          </a:xfrm>
          <a:prstGeom prst="round2DiagRect">
            <a:avLst>
              <a:gd name="adj1" fmla="val 20943"/>
              <a:gd name="adj2" fmla="val 0"/>
            </a:avLst>
          </a:prstGeom>
          <a:solidFill>
            <a:srgbClr val="027C38"/>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helvetica"/>
              <a:ea typeface="微软雅黑"/>
              <a:cs typeface="+mn-cs"/>
            </a:endParaRPr>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2" name="TextBox 6">
            <a:extLst>
              <a:ext uri="{FF2B5EF4-FFF2-40B4-BE49-F238E27FC236}">
                <a16:creationId xmlns:a16="http://schemas.microsoft.com/office/drawing/2014/main" id="{EC7773AB-3DEF-80CD-AFA7-FD0ABBE030F6}"/>
              </a:ext>
            </a:extLst>
          </p:cNvPr>
          <p:cNvSpPr txBox="1">
            <a:spLocks noChangeArrowheads="1"/>
          </p:cNvSpPr>
          <p:nvPr/>
        </p:nvSpPr>
        <p:spPr bwMode="auto">
          <a:xfrm>
            <a:off x="3002507" y="1932416"/>
            <a:ext cx="582851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zh-CN" altLang="en-US" sz="3600" dirty="0">
                <a:latin typeface="Impact" pitchFamily="34" charset="0"/>
                <a:ea typeface="微软雅黑" pitchFamily="34" charset="-122"/>
              </a:rPr>
              <a:t>数据挖掘对象与属性类型</a:t>
            </a:r>
            <a:endParaRPr lang="en-US" altLang="zh-CN" sz="3600" dirty="0">
              <a:latin typeface="Impact" pitchFamily="34" charset="0"/>
              <a:ea typeface="微软雅黑" pitchFamily="34" charset="-122"/>
            </a:endParaRPr>
          </a:p>
        </p:txBody>
      </p:sp>
      <p:sp>
        <p:nvSpPr>
          <p:cNvPr id="3" name="TextBox 10">
            <a:extLst>
              <a:ext uri="{FF2B5EF4-FFF2-40B4-BE49-F238E27FC236}">
                <a16:creationId xmlns:a16="http://schemas.microsoft.com/office/drawing/2014/main" id="{B4A30845-B19D-0147-5FBC-F76691D00045}"/>
              </a:ext>
            </a:extLst>
          </p:cNvPr>
          <p:cNvSpPr txBox="1">
            <a:spLocks noChangeArrowheads="1"/>
          </p:cNvSpPr>
          <p:nvPr/>
        </p:nvSpPr>
        <p:spPr bwMode="auto">
          <a:xfrm>
            <a:off x="3002507" y="2745738"/>
            <a:ext cx="496129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zh-CN" altLang="en-US" sz="3600" dirty="0">
                <a:latin typeface="Impact" pitchFamily="34" charset="0"/>
                <a:ea typeface="微软雅黑" pitchFamily="34" charset="-122"/>
              </a:rPr>
              <a:t>数据的基本统计描述</a:t>
            </a:r>
          </a:p>
        </p:txBody>
      </p:sp>
      <p:sp>
        <p:nvSpPr>
          <p:cNvPr id="4" name="TextBox 11">
            <a:extLst>
              <a:ext uri="{FF2B5EF4-FFF2-40B4-BE49-F238E27FC236}">
                <a16:creationId xmlns:a16="http://schemas.microsoft.com/office/drawing/2014/main" id="{B6D72D50-EF66-8CB5-7605-1745DAB3A1DC}"/>
              </a:ext>
            </a:extLst>
          </p:cNvPr>
          <p:cNvSpPr txBox="1">
            <a:spLocks noChangeArrowheads="1"/>
          </p:cNvSpPr>
          <p:nvPr/>
        </p:nvSpPr>
        <p:spPr bwMode="auto">
          <a:xfrm>
            <a:off x="3002507" y="3559060"/>
            <a:ext cx="312745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数据可视化</a:t>
            </a:r>
          </a:p>
        </p:txBody>
      </p:sp>
      <p:sp>
        <p:nvSpPr>
          <p:cNvPr id="5" name="TextBox 10">
            <a:extLst>
              <a:ext uri="{FF2B5EF4-FFF2-40B4-BE49-F238E27FC236}">
                <a16:creationId xmlns:a16="http://schemas.microsoft.com/office/drawing/2014/main" id="{185FB205-477F-A859-E7EC-9BD4A61A1DA8}"/>
              </a:ext>
            </a:extLst>
          </p:cNvPr>
          <p:cNvSpPr txBox="1">
            <a:spLocks noChangeArrowheads="1"/>
          </p:cNvSpPr>
          <p:nvPr/>
        </p:nvSpPr>
        <p:spPr bwMode="auto">
          <a:xfrm>
            <a:off x="3002507" y="4372382"/>
            <a:ext cx="634468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04    </a:t>
            </a:r>
            <a:r>
              <a:rPr lang="zh-CN" altLang="en-US" sz="3600" dirty="0">
                <a:solidFill>
                  <a:schemeClr val="bg1"/>
                </a:solidFill>
                <a:latin typeface="Impact" pitchFamily="34" charset="0"/>
                <a:ea typeface="微软雅黑" pitchFamily="34" charset="-122"/>
              </a:rPr>
              <a:t>度量数据的相似性和相异性</a:t>
            </a:r>
          </a:p>
        </p:txBody>
      </p:sp>
    </p:spTree>
    <p:extLst>
      <p:ext uri="{BB962C8B-B14F-4D97-AF65-F5344CB8AC3E}">
        <p14:creationId xmlns:p14="http://schemas.microsoft.com/office/powerpoint/2010/main" val="3641053433"/>
      </p:ext>
    </p:extLst>
  </p:cSld>
  <p:clrMapOvr>
    <a:masterClrMapping/>
  </p:clrMapOvr>
  <p:transition advTm="8005"/>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相似性和相异性</a:t>
            </a:r>
          </a:p>
        </p:txBody>
      </p:sp>
      <p:sp>
        <p:nvSpPr>
          <p:cNvPr id="2" name="内容占位符 1">
            <a:extLst>
              <a:ext uri="{FF2B5EF4-FFF2-40B4-BE49-F238E27FC236}">
                <a16:creationId xmlns:a16="http://schemas.microsoft.com/office/drawing/2014/main" id="{CF644A5F-23CC-44E2-AD3D-1B595EB5FFDE}"/>
              </a:ext>
            </a:extLst>
          </p:cNvPr>
          <p:cNvSpPr txBox="1">
            <a:spLocks/>
          </p:cNvSpPr>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相似性</a:t>
            </a: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两个数据对象相似程度的数值度量</a:t>
            </a: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对象间越相似，数值越高</a:t>
            </a: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一般取值</a:t>
            </a:r>
            <a:r>
              <a:rPr kumimoji="0" lang="en-US" altLang="zh-CN" sz="2600" b="0" i="0" u="none" strike="noStrike" kern="0" cap="none" spc="0" normalizeH="0" baseline="0" noProof="0">
                <a:ln>
                  <a:noFill/>
                </a:ln>
                <a:solidFill>
                  <a:srgbClr val="000000"/>
                </a:solidFill>
                <a:effectLst/>
                <a:uLnTx/>
                <a:uFillTx/>
                <a:latin typeface="Arial"/>
                <a:ea typeface="SimSun" pitchFamily="2" charset="-122"/>
              </a:rPr>
              <a:t>[0,1]</a:t>
            </a:r>
          </a:p>
          <a:p>
            <a:pPr marL="342900" marR="0" lvl="0" indent="-342900"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相异性</a:t>
            </a: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两个数据对象相异（不同）程度的数值度量</a:t>
            </a: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对象间越相似，数值越低</a:t>
            </a: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最小相异性值一般为</a:t>
            </a:r>
            <a:r>
              <a:rPr kumimoji="0" lang="en-US" altLang="zh-CN" sz="2600" b="0" i="0" u="none" strike="noStrike" kern="0" cap="none" spc="0" normalizeH="0" baseline="0" noProof="0">
                <a:ln>
                  <a:noFill/>
                </a:ln>
                <a:solidFill>
                  <a:srgbClr val="000000"/>
                </a:solidFill>
                <a:effectLst/>
                <a:uLnTx/>
                <a:uFillTx/>
                <a:latin typeface="Arial"/>
                <a:ea typeface="SimSun" pitchFamily="2" charset="-122"/>
              </a:rPr>
              <a:t>0</a:t>
            </a: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，最大值可以有不同取值</a:t>
            </a:r>
          </a:p>
          <a:p>
            <a:pPr marL="342900" marR="0" lvl="0" indent="-342900"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临近性（</a:t>
            </a:r>
            <a:r>
              <a:rPr kumimoji="0" lang="en-US" altLang="zh-CN" sz="3000" b="0" i="0" u="none" strike="noStrike" kern="0" cap="none" spc="0" normalizeH="0" baseline="0" noProof="0">
                <a:ln>
                  <a:noFill/>
                </a:ln>
                <a:solidFill>
                  <a:srgbClr val="000000"/>
                </a:solidFill>
                <a:effectLst/>
                <a:uLnTx/>
                <a:uFillTx/>
                <a:latin typeface="Arial"/>
                <a:ea typeface="SimSun" pitchFamily="2" charset="-122"/>
                <a:cs typeface="+mn-cs"/>
              </a:rPr>
              <a:t>Proximity</a:t>
            </a: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）可以指相似性或者相异性</a:t>
            </a:r>
            <a:endParaRPr kumimoji="0" lang="zh-CN" altLang="en-US" sz="3000" b="0" i="0" u="none" strike="noStrike" kern="0" cap="none" spc="0" normalizeH="0" baseline="0" noProof="0" dirty="0">
              <a:ln>
                <a:noFill/>
              </a:ln>
              <a:solidFill>
                <a:srgbClr val="000000"/>
              </a:solidFill>
              <a:effectLst/>
              <a:uLnTx/>
              <a:uFillTx/>
              <a:latin typeface="Arial"/>
              <a:ea typeface="SimSun" pitchFamily="2" charset="-122"/>
              <a:cs typeface="+mn-cs"/>
            </a:endParaRPr>
          </a:p>
        </p:txBody>
      </p:sp>
    </p:spTree>
    <p:extLst>
      <p:ext uri="{BB962C8B-B14F-4D97-AF65-F5344CB8AC3E}">
        <p14:creationId xmlns:p14="http://schemas.microsoft.com/office/powerpoint/2010/main" val="1518055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数据矩阵与相异性矩阵</a:t>
            </a:r>
          </a:p>
        </p:txBody>
      </p:sp>
      <p:sp>
        <p:nvSpPr>
          <p:cNvPr id="2" name="Rectangle 3">
            <a:extLst>
              <a:ext uri="{FF2B5EF4-FFF2-40B4-BE49-F238E27FC236}">
                <a16:creationId xmlns:a16="http://schemas.microsoft.com/office/drawing/2014/main" id="{DE6AFFF0-C63C-43D5-DBA7-A74978F3E72D}"/>
              </a:ext>
            </a:extLst>
          </p:cNvPr>
          <p:cNvSpPr txBox="1">
            <a:spLocks noChangeArrowheads="1"/>
          </p:cNvSpPr>
          <p:nvPr/>
        </p:nvSpPr>
        <p:spPr bwMode="auto">
          <a:xfrm>
            <a:off x="457200" y="1600200"/>
            <a:ext cx="4186238"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许多基于内存的聚类算法采用以下两种数据结构</a:t>
            </a:r>
          </a:p>
          <a:p>
            <a:pPr marL="669925" marR="0" lvl="1" indent="-325438" algn="l" defTabSz="914400" rtl="0" eaLnBrk="1" fontAlgn="base" latinLnBrk="0" hangingPunct="1">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数据矩阵：用</a:t>
            </a:r>
            <a:r>
              <a:rPr kumimoji="0" lang="en-US" altLang="zh-CN" sz="2600" b="0" i="0" u="none" strike="noStrike" kern="0" cap="none" spc="0" normalizeH="0" baseline="0" noProof="0">
                <a:ln>
                  <a:noFill/>
                </a:ln>
                <a:solidFill>
                  <a:srgbClr val="000000"/>
                </a:solidFill>
                <a:effectLst/>
                <a:uLnTx/>
                <a:uFillTx/>
                <a:latin typeface="Arial"/>
                <a:ea typeface="SimSun" pitchFamily="2" charset="-122"/>
              </a:rPr>
              <a:t>p</a:t>
            </a: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个变量来表示</a:t>
            </a:r>
            <a:r>
              <a:rPr kumimoji="0" lang="en-US" altLang="zh-CN" sz="2600" b="0" i="0" u="none" strike="noStrike" kern="0" cap="none" spc="0" normalizeH="0" baseline="0" noProof="0">
                <a:ln>
                  <a:noFill/>
                </a:ln>
                <a:solidFill>
                  <a:srgbClr val="000000"/>
                </a:solidFill>
                <a:effectLst/>
                <a:uLnTx/>
                <a:uFillTx/>
                <a:latin typeface="Arial"/>
                <a:ea typeface="SimSun" pitchFamily="2" charset="-122"/>
              </a:rPr>
              <a:t>n</a:t>
            </a: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个对象</a:t>
            </a:r>
          </a:p>
          <a:p>
            <a:pPr marL="1022350" marR="0" lvl="2" indent="-350838"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也叫二模矩阵，行与列代表不同实体</a:t>
            </a:r>
          </a:p>
          <a:p>
            <a:pPr marL="669925" marR="0" lvl="1" indent="-325438" algn="l" defTabSz="914400" rtl="0" eaLnBrk="1" fontAlgn="base" latinLnBrk="0" hangingPunct="1">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相异度矩阵：存储</a:t>
            </a:r>
            <a:r>
              <a:rPr kumimoji="0" lang="en-US" altLang="zh-CN" sz="2600" b="0" i="0" u="none" strike="noStrike" kern="0" cap="none" spc="0" normalizeH="0" baseline="0" noProof="0">
                <a:ln>
                  <a:noFill/>
                </a:ln>
                <a:solidFill>
                  <a:srgbClr val="000000"/>
                </a:solidFill>
                <a:effectLst/>
                <a:uLnTx/>
                <a:uFillTx/>
                <a:latin typeface="Arial"/>
                <a:ea typeface="SimSun" pitchFamily="2" charset="-122"/>
              </a:rPr>
              <a:t>n</a:t>
            </a: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个对象两两之间的临近度</a:t>
            </a:r>
          </a:p>
          <a:p>
            <a:pPr marL="1022350" marR="0" lvl="2" indent="-350838"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也叫单模矩阵，行和列代表相同的实体</a:t>
            </a:r>
            <a:endParaRPr kumimoji="0" lang="zh-CN" altLang="en-US" sz="2200" b="0" i="0" u="none" strike="noStrike" kern="0" cap="none" spc="0" normalizeH="0" baseline="0" noProof="0" dirty="0">
              <a:ln>
                <a:noFill/>
              </a:ln>
              <a:solidFill>
                <a:srgbClr val="000000"/>
              </a:solidFill>
              <a:effectLst/>
              <a:uLnTx/>
              <a:uFillTx/>
              <a:latin typeface="Arial"/>
              <a:ea typeface="SimSun" pitchFamily="2" charset="-122"/>
            </a:endParaRPr>
          </a:p>
        </p:txBody>
      </p:sp>
      <p:graphicFrame>
        <p:nvGraphicFramePr>
          <p:cNvPr id="3" name="Object 4">
            <a:extLst>
              <a:ext uri="{FF2B5EF4-FFF2-40B4-BE49-F238E27FC236}">
                <a16:creationId xmlns:a16="http://schemas.microsoft.com/office/drawing/2014/main" id="{01EFAD1A-900A-D209-CB15-EFEF989408FD}"/>
              </a:ext>
            </a:extLst>
          </p:cNvPr>
          <p:cNvGraphicFramePr>
            <a:graphicFrameLocks noChangeAspect="1"/>
          </p:cNvGraphicFramePr>
          <p:nvPr/>
        </p:nvGraphicFramePr>
        <p:xfrm>
          <a:off x="4959350" y="1700213"/>
          <a:ext cx="3124200" cy="2058987"/>
        </p:xfrm>
        <a:graphic>
          <a:graphicData uri="http://schemas.openxmlformats.org/presentationml/2006/ole">
            <mc:AlternateContent xmlns:mc="http://schemas.openxmlformats.org/markup-compatibility/2006">
              <mc:Choice xmlns:v="urn:schemas-microsoft-com:vml" Requires="v">
                <p:oleObj name="Equation" r:id="rId2" imgW="1778000" imgH="1244600" progId="Equation.3">
                  <p:embed/>
                </p:oleObj>
              </mc:Choice>
              <mc:Fallback>
                <p:oleObj name="Equation" r:id="rId2" imgW="1778000" imgH="1244600" progId="Equation.3">
                  <p:embed/>
                  <p:pic>
                    <p:nvPicPr>
                      <p:cNvPr id="57348" name="Object 4">
                        <a:extLst>
                          <a:ext uri="{FF2B5EF4-FFF2-40B4-BE49-F238E27FC236}">
                            <a16:creationId xmlns:a16="http://schemas.microsoft.com/office/drawing/2014/main" id="{6986C932-61D7-1724-C40F-06F50FB2F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350" y="1700213"/>
                        <a:ext cx="3124200" cy="2058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5">
            <a:extLst>
              <a:ext uri="{FF2B5EF4-FFF2-40B4-BE49-F238E27FC236}">
                <a16:creationId xmlns:a16="http://schemas.microsoft.com/office/drawing/2014/main" id="{9CBD607E-13A0-8358-7E64-B1B1B720AAD9}"/>
              </a:ext>
            </a:extLst>
          </p:cNvPr>
          <p:cNvGraphicFramePr>
            <a:graphicFrameLocks noChangeAspect="1"/>
          </p:cNvGraphicFramePr>
          <p:nvPr/>
        </p:nvGraphicFramePr>
        <p:xfrm>
          <a:off x="4959350" y="4138613"/>
          <a:ext cx="3429000" cy="1970087"/>
        </p:xfrm>
        <a:graphic>
          <a:graphicData uri="http://schemas.openxmlformats.org/presentationml/2006/ole">
            <mc:AlternateContent xmlns:mc="http://schemas.openxmlformats.org/markup-compatibility/2006">
              <mc:Choice xmlns:v="urn:schemas-microsoft-com:vml" Requires="v">
                <p:oleObj name="Equation" r:id="rId4" imgW="1828800" imgH="1143000" progId="Equation.3">
                  <p:embed/>
                </p:oleObj>
              </mc:Choice>
              <mc:Fallback>
                <p:oleObj name="Equation" r:id="rId4" imgW="1828800" imgH="1143000" progId="Equation.3">
                  <p:embed/>
                  <p:pic>
                    <p:nvPicPr>
                      <p:cNvPr id="57349" name="Object 5">
                        <a:extLst>
                          <a:ext uri="{FF2B5EF4-FFF2-40B4-BE49-F238E27FC236}">
                            <a16:creationId xmlns:a16="http://schemas.microsoft.com/office/drawing/2014/main" id="{5451F57D-7A7A-F419-EC33-C92C4F0375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9350" y="4138613"/>
                        <a:ext cx="3429000" cy="1970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7285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标称属性的临近性度量</a:t>
            </a:r>
          </a:p>
        </p:txBody>
      </p:sp>
      <p:sp>
        <p:nvSpPr>
          <p:cNvPr id="2" name="Rectangle 3">
            <a:extLst>
              <a:ext uri="{FF2B5EF4-FFF2-40B4-BE49-F238E27FC236}">
                <a16:creationId xmlns:a16="http://schemas.microsoft.com/office/drawing/2014/main" id="{2D19742C-D0EB-D5F8-1991-12FECC3AC0B1}"/>
              </a:ext>
            </a:extLst>
          </p:cNvPr>
          <p:cNvSpPr txBox="1">
            <a:spLocks noChangeArrowheads="1"/>
          </p:cNvSpPr>
          <p:nvPr/>
        </p:nvSpPr>
        <p:spPr bwMode="auto">
          <a:xfrm>
            <a:off x="527958" y="1355271"/>
            <a:ext cx="8218488" cy="370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cs typeface="+mn-cs"/>
              </a:rPr>
              <a:t>标称变量可以具有多于两个的状态值。比如：红、绿、蓝、黄。对于标称型变量，值之间的排列顺序是不重要的。</a:t>
            </a:r>
          </a:p>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cs typeface="+mn-cs"/>
              </a:rPr>
              <a:t>计算标称变量所描述的对象（一个对象可以包含多个标称变量）</a:t>
            </a:r>
            <a:r>
              <a:rPr kumimoji="0" lang="en-US" altLang="zh-CN" sz="2200" b="0" i="1" u="none" strike="noStrike" kern="0" cap="none" spc="0" normalizeH="0" baseline="0" noProof="0">
                <a:ln>
                  <a:noFill/>
                </a:ln>
                <a:solidFill>
                  <a:srgbClr val="000000"/>
                </a:solidFill>
                <a:effectLst/>
                <a:uLnTx/>
                <a:uFillTx/>
                <a:latin typeface="Arial"/>
                <a:ea typeface="SimSun" pitchFamily="2" charset="-122"/>
                <a:cs typeface="+mn-cs"/>
              </a:rPr>
              <a:t>i</a:t>
            </a:r>
            <a:r>
              <a:rPr kumimoji="0" lang="zh-CN" altLang="en-US" sz="2200" b="0" i="0" u="none" strike="noStrike" kern="0" cap="none" spc="0" normalizeH="0" baseline="0" noProof="0">
                <a:ln>
                  <a:noFill/>
                </a:ln>
                <a:solidFill>
                  <a:srgbClr val="000000"/>
                </a:solidFill>
                <a:effectLst/>
                <a:uLnTx/>
                <a:uFillTx/>
                <a:latin typeface="Arial"/>
                <a:ea typeface="SimSun" pitchFamily="2" charset="-122"/>
                <a:cs typeface="+mn-cs"/>
              </a:rPr>
              <a:t>和</a:t>
            </a:r>
            <a:r>
              <a:rPr kumimoji="0" lang="en-US" altLang="zh-CN" sz="2200" b="0" i="1" u="none" strike="noStrike" kern="0" cap="none" spc="0" normalizeH="0" baseline="0" noProof="0">
                <a:ln>
                  <a:noFill/>
                </a:ln>
                <a:solidFill>
                  <a:srgbClr val="000000"/>
                </a:solidFill>
                <a:effectLst/>
                <a:uLnTx/>
                <a:uFillTx/>
                <a:latin typeface="Arial"/>
                <a:ea typeface="SimSun" pitchFamily="2" charset="-122"/>
                <a:cs typeface="+mn-cs"/>
              </a:rPr>
              <a:t>j</a:t>
            </a:r>
            <a:r>
              <a:rPr kumimoji="0" lang="zh-CN" altLang="en-US" sz="2200" b="0" i="0" u="none" strike="noStrike" kern="0" cap="none" spc="0" normalizeH="0" baseline="0" noProof="0">
                <a:ln>
                  <a:noFill/>
                </a:ln>
                <a:solidFill>
                  <a:srgbClr val="000000"/>
                </a:solidFill>
                <a:effectLst/>
                <a:uLnTx/>
                <a:uFillTx/>
                <a:latin typeface="Arial"/>
                <a:ea typeface="SimSun" pitchFamily="2" charset="-122"/>
                <a:cs typeface="+mn-cs"/>
              </a:rPr>
              <a:t>之间的相异度</a:t>
            </a: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方法一：简单匹配方法</a:t>
            </a:r>
          </a:p>
          <a:p>
            <a:pPr marL="1022350" marR="0" lvl="2" indent="-350838"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en-US" altLang="zh-CN" sz="1800" b="0" i="1" u="none" strike="noStrike" kern="0" cap="none" spc="0" normalizeH="0" baseline="0" noProof="0">
                <a:ln>
                  <a:noFill/>
                </a:ln>
                <a:solidFill>
                  <a:srgbClr val="000000"/>
                </a:solidFill>
                <a:effectLst/>
                <a:uLnTx/>
                <a:uFillTx/>
                <a:latin typeface="Arial"/>
                <a:ea typeface="SimSun" pitchFamily="2" charset="-122"/>
              </a:rPr>
              <a:t>m</a:t>
            </a:r>
            <a:r>
              <a:rPr kumimoji="0" lang="en-US" altLang="zh-CN" sz="1800" b="0" i="0" u="none" strike="noStrike" kern="0" cap="none" spc="0" normalizeH="0" baseline="0" noProof="0">
                <a:ln>
                  <a:noFill/>
                </a:ln>
                <a:solidFill>
                  <a:srgbClr val="000000"/>
                </a:solidFill>
                <a:effectLst/>
                <a:uLnTx/>
                <a:uFillTx/>
                <a:latin typeface="Arial"/>
                <a:ea typeface="SimSun" pitchFamily="2" charset="-122"/>
              </a:rPr>
              <a:t>: </a:t>
            </a:r>
            <a:r>
              <a:rPr kumimoji="0" lang="zh-CN" altLang="en-US" sz="1800" b="0" i="0" u="none" strike="noStrike" kern="0" cap="none" spc="0" normalizeH="0" baseline="0" noProof="0">
                <a:ln>
                  <a:noFill/>
                </a:ln>
                <a:solidFill>
                  <a:srgbClr val="000000"/>
                </a:solidFill>
                <a:effectLst/>
                <a:uLnTx/>
                <a:uFillTx/>
                <a:latin typeface="Arial"/>
                <a:ea typeface="SimSun" pitchFamily="2" charset="-122"/>
              </a:rPr>
              <a:t>匹配的数目，即对象</a:t>
            </a:r>
            <a:r>
              <a:rPr kumimoji="0" lang="en-US" altLang="zh-CN" sz="1800" b="0" i="1" u="none" strike="noStrike" kern="0" cap="none" spc="0" normalizeH="0" baseline="0" noProof="0">
                <a:ln>
                  <a:noFill/>
                </a:ln>
                <a:solidFill>
                  <a:srgbClr val="000000"/>
                </a:solidFill>
                <a:effectLst/>
                <a:uLnTx/>
                <a:uFillTx/>
                <a:latin typeface="Arial"/>
                <a:ea typeface="SimSun" pitchFamily="2" charset="-122"/>
              </a:rPr>
              <a:t>i</a:t>
            </a:r>
            <a:r>
              <a:rPr kumimoji="0" lang="zh-CN" altLang="en-US" sz="1800" b="0" i="0" u="none" strike="noStrike" kern="0" cap="none" spc="0" normalizeH="0" baseline="0" noProof="0">
                <a:ln>
                  <a:noFill/>
                </a:ln>
                <a:solidFill>
                  <a:srgbClr val="000000"/>
                </a:solidFill>
                <a:effectLst/>
                <a:uLnTx/>
                <a:uFillTx/>
                <a:latin typeface="Arial"/>
                <a:ea typeface="SimSun" pitchFamily="2" charset="-122"/>
              </a:rPr>
              <a:t>和</a:t>
            </a:r>
            <a:r>
              <a:rPr kumimoji="0" lang="en-US" altLang="zh-CN" sz="1800" b="0" i="1" u="none" strike="noStrike" kern="0" cap="none" spc="0" normalizeH="0" baseline="0" noProof="0">
                <a:ln>
                  <a:noFill/>
                </a:ln>
                <a:solidFill>
                  <a:srgbClr val="000000"/>
                </a:solidFill>
                <a:effectLst/>
                <a:uLnTx/>
                <a:uFillTx/>
                <a:latin typeface="Arial"/>
                <a:ea typeface="SimSun" pitchFamily="2" charset="-122"/>
              </a:rPr>
              <a:t>j</a:t>
            </a:r>
            <a:r>
              <a:rPr kumimoji="0" lang="zh-CN" altLang="en-US" sz="1800" b="0" i="0" u="none" strike="noStrike" kern="0" cap="none" spc="0" normalizeH="0" baseline="0" noProof="0">
                <a:ln>
                  <a:noFill/>
                </a:ln>
                <a:solidFill>
                  <a:srgbClr val="000000"/>
                </a:solidFill>
                <a:effectLst/>
                <a:uLnTx/>
                <a:uFillTx/>
                <a:latin typeface="Arial"/>
                <a:ea typeface="SimSun" pitchFamily="2" charset="-122"/>
              </a:rPr>
              <a:t>取值相同的变量的数目 </a:t>
            </a:r>
            <a:r>
              <a:rPr kumimoji="0" lang="en-US" altLang="zh-CN" sz="1800" b="0" i="0" u="none" strike="noStrike" kern="0" cap="none" spc="0" normalizeH="0" baseline="0" noProof="0">
                <a:ln>
                  <a:noFill/>
                </a:ln>
                <a:solidFill>
                  <a:srgbClr val="000000"/>
                </a:solidFill>
                <a:effectLst/>
                <a:uLnTx/>
                <a:uFillTx/>
                <a:latin typeface="Arial"/>
                <a:ea typeface="SimSun" pitchFamily="2" charset="-122"/>
              </a:rPr>
              <a:t>(</a:t>
            </a:r>
            <a:r>
              <a:rPr kumimoji="0" lang="zh-CN" altLang="en-US" sz="1800" b="0" i="0" u="none" strike="noStrike" kern="0" cap="none" spc="0" normalizeH="0" baseline="0" noProof="0">
                <a:ln>
                  <a:noFill/>
                </a:ln>
                <a:solidFill>
                  <a:srgbClr val="000000"/>
                </a:solidFill>
                <a:effectLst/>
                <a:uLnTx/>
                <a:uFillTx/>
                <a:latin typeface="Arial"/>
                <a:ea typeface="SimSun" pitchFamily="2" charset="-122"/>
              </a:rPr>
              <a:t>也可加上权重</a:t>
            </a:r>
            <a:r>
              <a:rPr kumimoji="0" lang="en-US" altLang="zh-CN" sz="1800" b="0" i="0" u="none" strike="noStrike" kern="0" cap="none" spc="0" normalizeH="0" baseline="0" noProof="0">
                <a:ln>
                  <a:noFill/>
                </a:ln>
                <a:solidFill>
                  <a:srgbClr val="000000"/>
                </a:solidFill>
                <a:effectLst/>
                <a:uLnTx/>
                <a:uFillTx/>
                <a:latin typeface="Arial"/>
                <a:ea typeface="SimSun" pitchFamily="2" charset="-122"/>
              </a:rPr>
              <a:t>)</a:t>
            </a: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方法二：对</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M</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个标称状态中的每个状态创建一个新的二元变量，并用非对称的二元变量来编码标称变量</a:t>
            </a:r>
            <a:endParaRPr kumimoji="0" lang="zh-CN" altLang="en-US" sz="2000" b="0" i="0" u="none" strike="noStrike" kern="0" cap="none" spc="0" normalizeH="0" baseline="0" noProof="0" dirty="0">
              <a:ln>
                <a:noFill/>
              </a:ln>
              <a:solidFill>
                <a:srgbClr val="000000"/>
              </a:solidFill>
              <a:effectLst/>
              <a:uLnTx/>
              <a:uFillTx/>
              <a:latin typeface="Arial"/>
              <a:ea typeface="SimSun" pitchFamily="2" charset="-122"/>
            </a:endParaRPr>
          </a:p>
        </p:txBody>
      </p:sp>
      <p:graphicFrame>
        <p:nvGraphicFramePr>
          <p:cNvPr id="3" name="Object 4">
            <a:extLst>
              <a:ext uri="{FF2B5EF4-FFF2-40B4-BE49-F238E27FC236}">
                <a16:creationId xmlns:a16="http://schemas.microsoft.com/office/drawing/2014/main" id="{CA99C44F-81D0-62E1-AF6D-9D468521F54C}"/>
              </a:ext>
            </a:extLst>
          </p:cNvPr>
          <p:cNvGraphicFramePr>
            <a:graphicFrameLocks noChangeAspect="1"/>
          </p:cNvGraphicFramePr>
          <p:nvPr>
            <p:extLst>
              <p:ext uri="{D42A27DB-BD31-4B8C-83A1-F6EECF244321}">
                <p14:modId xmlns:p14="http://schemas.microsoft.com/office/powerpoint/2010/main" val="2345591372"/>
              </p:ext>
            </p:extLst>
          </p:nvPr>
        </p:nvGraphicFramePr>
        <p:xfrm>
          <a:off x="2626633" y="3607934"/>
          <a:ext cx="1511300" cy="512762"/>
        </p:xfrm>
        <a:graphic>
          <a:graphicData uri="http://schemas.openxmlformats.org/presentationml/2006/ole">
            <mc:AlternateContent xmlns:mc="http://schemas.openxmlformats.org/markup-compatibility/2006">
              <mc:Choice xmlns:v="urn:schemas-microsoft-com:vml" Requires="v">
                <p:oleObj name="Equation" r:id="rId2" imgW="1384300" imgH="469900" progId="Equation.3">
                  <p:embed/>
                </p:oleObj>
              </mc:Choice>
              <mc:Fallback>
                <p:oleObj name="Equation" r:id="rId2" imgW="1384300" imgH="469900" progId="Equation.3">
                  <p:embed/>
                  <p:pic>
                    <p:nvPicPr>
                      <p:cNvPr id="58372" name="Object 4">
                        <a:extLst>
                          <a:ext uri="{FF2B5EF4-FFF2-40B4-BE49-F238E27FC236}">
                            <a16:creationId xmlns:a16="http://schemas.microsoft.com/office/drawing/2014/main" id="{FC8AF926-D879-81EF-3C8A-E936BDA71B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633" y="3607934"/>
                        <a:ext cx="1511300" cy="51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36">
            <a:extLst>
              <a:ext uri="{FF2B5EF4-FFF2-40B4-BE49-F238E27FC236}">
                <a16:creationId xmlns:a16="http://schemas.microsoft.com/office/drawing/2014/main" id="{8C6AD2CB-0708-2673-5F29-79964D3C4418}"/>
              </a:ext>
            </a:extLst>
          </p:cNvPr>
          <p:cNvSpPr txBox="1">
            <a:spLocks noChangeArrowheads="1"/>
          </p:cNvSpPr>
          <p:nvPr/>
        </p:nvSpPr>
        <p:spPr bwMode="auto">
          <a:xfrm>
            <a:off x="1618571" y="4912859"/>
            <a:ext cx="5400675"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红	绿	蓝	黄	取值</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0	1	0	0	</a:t>
            </a: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绿</a:t>
            </a:r>
          </a:p>
          <a:p>
            <a:pPr marL="0" marR="0" lvl="0" indent="0" defTabSz="914400" eaLnBrk="1" fontAlgn="auto" latinLnBrk="0" hangingPunct="1">
              <a:lnSpc>
                <a:spcPct val="100000"/>
              </a:lnSpc>
              <a:spcBef>
                <a:spcPct val="5000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0	0	1	0	</a:t>
            </a: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蓝</a:t>
            </a:r>
          </a:p>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a:t>
            </a:r>
          </a:p>
        </p:txBody>
      </p:sp>
    </p:spTree>
    <p:extLst>
      <p:ext uri="{BB962C8B-B14F-4D97-AF65-F5344CB8AC3E}">
        <p14:creationId xmlns:p14="http://schemas.microsoft.com/office/powerpoint/2010/main" val="431385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二元变量的临近性度量</a:t>
            </a:r>
          </a:p>
        </p:txBody>
      </p:sp>
      <p:sp>
        <p:nvSpPr>
          <p:cNvPr id="2" name="Rectangle 3">
            <a:extLst>
              <a:ext uri="{FF2B5EF4-FFF2-40B4-BE49-F238E27FC236}">
                <a16:creationId xmlns:a16="http://schemas.microsoft.com/office/drawing/2014/main" id="{C81E9F7E-9545-6DE4-A675-906CE0D7D2A4}"/>
              </a:ext>
            </a:extLst>
          </p:cNvPr>
          <p:cNvSpPr txBox="1">
            <a:spLocks noChangeArrowheads="1"/>
          </p:cNvSpPr>
          <p:nvPr/>
        </p:nvSpPr>
        <p:spPr bwMode="auto">
          <a:xfrm>
            <a:off x="457200" y="1600200"/>
            <a:ext cx="8229600"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cs typeface="+mn-cs"/>
              </a:rPr>
              <a:t>一个二元变量只有两种状态：</a:t>
            </a:r>
            <a:r>
              <a:rPr kumimoji="0" lang="en-US" altLang="zh-CN" sz="2600" b="0" i="0" u="none" strike="noStrike" kern="0" cap="none" spc="0" normalizeH="0" baseline="0" noProof="0">
                <a:ln>
                  <a:noFill/>
                </a:ln>
                <a:solidFill>
                  <a:srgbClr val="000000"/>
                </a:solidFill>
                <a:effectLst/>
                <a:uLnTx/>
                <a:uFillTx/>
                <a:latin typeface="Arial"/>
                <a:ea typeface="SimSun" pitchFamily="2" charset="-122"/>
                <a:cs typeface="+mn-cs"/>
              </a:rPr>
              <a:t>0</a:t>
            </a:r>
            <a:r>
              <a:rPr kumimoji="0" lang="zh-CN" altLang="en-US" sz="2600" b="0" i="0" u="none" strike="noStrike" kern="0" cap="none" spc="0" normalizeH="0" baseline="0" noProof="0">
                <a:ln>
                  <a:noFill/>
                </a:ln>
                <a:solidFill>
                  <a:srgbClr val="000000"/>
                </a:solidFill>
                <a:effectLst/>
                <a:uLnTx/>
                <a:uFillTx/>
                <a:latin typeface="Arial"/>
                <a:ea typeface="SimSun" pitchFamily="2" charset="-122"/>
                <a:cs typeface="+mn-cs"/>
              </a:rPr>
              <a:t>或</a:t>
            </a:r>
            <a:r>
              <a:rPr kumimoji="0" lang="en-US" altLang="zh-CN" sz="2600" b="0" i="0" u="none" strike="noStrike" kern="0" cap="none" spc="0" normalizeH="0" baseline="0" noProof="0">
                <a:ln>
                  <a:noFill/>
                </a:ln>
                <a:solidFill>
                  <a:srgbClr val="000000"/>
                </a:solidFill>
                <a:effectLst/>
                <a:uLnTx/>
                <a:uFillTx/>
                <a:latin typeface="Arial"/>
                <a:ea typeface="SimSun" pitchFamily="2" charset="-122"/>
                <a:cs typeface="+mn-cs"/>
              </a:rPr>
              <a:t>1</a:t>
            </a:r>
            <a:r>
              <a:rPr kumimoji="0" lang="zh-CN" altLang="en-US" sz="2600" b="0" i="0" u="none" strike="noStrike" kern="0" cap="none" spc="0" normalizeH="0" baseline="0" noProof="0">
                <a:ln>
                  <a:noFill/>
                </a:ln>
                <a:solidFill>
                  <a:srgbClr val="000000"/>
                </a:solidFill>
                <a:effectLst/>
                <a:uLnTx/>
                <a:uFillTx/>
                <a:latin typeface="Arial"/>
                <a:ea typeface="SimSun" pitchFamily="2" charset="-122"/>
                <a:cs typeface="+mn-cs"/>
              </a:rPr>
              <a:t>；</a:t>
            </a:r>
          </a:p>
          <a:p>
            <a:pPr marL="669925" marR="0" lvl="1" indent="-325438" algn="l" defTabSz="914400" rtl="0" eaLnBrk="1" fontAlgn="base" latinLnBrk="0" hangingPunct="1">
              <a:lnSpc>
                <a:spcPct val="90000"/>
              </a:lnSpc>
              <a:spcBef>
                <a:spcPct val="20000"/>
              </a:spcBef>
              <a:spcAft>
                <a:spcPct val="0"/>
              </a:spcAft>
              <a:buClr>
                <a:srgbClr val="3B812F"/>
              </a:buClr>
              <a:buSzPct val="60000"/>
              <a:buFont typeface="Wingdings" panose="05000000000000000000" pitchFamily="2" charset="2"/>
              <a:buChar char="q"/>
              <a:tabLst/>
              <a:defRPr/>
            </a:pPr>
            <a:r>
              <a:rPr kumimoji="0" lang="en-US" altLang="zh-CN" sz="2200" b="0" i="0" u="none" strike="noStrike" kern="0" cap="none" spc="0" normalizeH="0" baseline="0" noProof="0">
                <a:ln>
                  <a:noFill/>
                </a:ln>
                <a:solidFill>
                  <a:srgbClr val="000000"/>
                </a:solidFill>
                <a:effectLst/>
                <a:uLnTx/>
                <a:uFillTx/>
                <a:latin typeface="Arial"/>
                <a:ea typeface="SimSun" pitchFamily="2" charset="-122"/>
              </a:rPr>
              <a:t>e.g. smoker</a:t>
            </a: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来表示是否吸烟</a:t>
            </a: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cs typeface="+mn-cs"/>
              </a:rPr>
              <a:t>一个对象可以包含多个二元变量。</a:t>
            </a: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cs typeface="+mn-cs"/>
              </a:rPr>
              <a:t>二元变量的可能性表：</a:t>
            </a:r>
          </a:p>
          <a:p>
            <a:pPr marL="669925" marR="0" lvl="1" indent="-325438" algn="l" defTabSz="914400" rtl="0" eaLnBrk="1" fontAlgn="base" latinLnBrk="0" hangingPunct="1">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如何计算两个二元变量之间的相似度？</a:t>
            </a: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endParaRPr kumimoji="0" lang="en-US" altLang="zh-CN" sz="2600" b="0" i="0" u="none" strike="noStrike" kern="0" cap="none" spc="0" normalizeH="0" baseline="0" noProof="0" dirty="0">
              <a:ln>
                <a:noFill/>
              </a:ln>
              <a:solidFill>
                <a:srgbClr val="000000"/>
              </a:solidFill>
              <a:effectLst/>
              <a:uLnTx/>
              <a:uFillTx/>
              <a:latin typeface="Arial"/>
              <a:ea typeface="SimSun" pitchFamily="2" charset="-122"/>
              <a:cs typeface="+mn-cs"/>
            </a:endParaRPr>
          </a:p>
        </p:txBody>
      </p:sp>
      <p:graphicFrame>
        <p:nvGraphicFramePr>
          <p:cNvPr id="3" name="Object 4">
            <a:extLst>
              <a:ext uri="{FF2B5EF4-FFF2-40B4-BE49-F238E27FC236}">
                <a16:creationId xmlns:a16="http://schemas.microsoft.com/office/drawing/2014/main" id="{A1EECDEF-7243-4952-B58F-A17E4B7A76A0}"/>
              </a:ext>
            </a:extLst>
          </p:cNvPr>
          <p:cNvGraphicFramePr>
            <a:graphicFrameLocks noChangeAspect="1"/>
          </p:cNvGraphicFramePr>
          <p:nvPr/>
        </p:nvGraphicFramePr>
        <p:xfrm>
          <a:off x="2693988" y="4264025"/>
          <a:ext cx="2895600" cy="1651000"/>
        </p:xfrm>
        <a:graphic>
          <a:graphicData uri="http://schemas.openxmlformats.org/presentationml/2006/ole">
            <mc:AlternateContent xmlns:mc="http://schemas.openxmlformats.org/markup-compatibility/2006">
              <mc:Choice xmlns:v="urn:schemas-microsoft-com:vml" Requires="v">
                <p:oleObj name="Equation" r:id="rId2" imgW="2540000" imgH="1447800" progId="Equation.3">
                  <p:embed/>
                </p:oleObj>
              </mc:Choice>
              <mc:Fallback>
                <p:oleObj name="Equation" r:id="rId2" imgW="2540000" imgH="1447800" progId="Equation.3">
                  <p:embed/>
                  <p:pic>
                    <p:nvPicPr>
                      <p:cNvPr id="59396" name="Object 4">
                        <a:extLst>
                          <a:ext uri="{FF2B5EF4-FFF2-40B4-BE49-F238E27FC236}">
                            <a16:creationId xmlns:a16="http://schemas.microsoft.com/office/drawing/2014/main" id="{39CD7F23-1D8E-6606-FA83-42DD57E1A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3988" y="4264025"/>
                        <a:ext cx="2895600" cy="165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Line 5">
            <a:extLst>
              <a:ext uri="{FF2B5EF4-FFF2-40B4-BE49-F238E27FC236}">
                <a16:creationId xmlns:a16="http://schemas.microsoft.com/office/drawing/2014/main" id="{276CC987-BDB0-4B3A-B959-DC07C6D478D7}"/>
              </a:ext>
            </a:extLst>
          </p:cNvPr>
          <p:cNvSpPr>
            <a:spLocks noChangeShapeType="1"/>
          </p:cNvSpPr>
          <p:nvPr/>
        </p:nvSpPr>
        <p:spPr bwMode="auto">
          <a:xfrm>
            <a:off x="1855788" y="4568825"/>
            <a:ext cx="4876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SimSun" panose="02010600030101010101" pitchFamily="2" charset="-122"/>
            </a:endParaRPr>
          </a:p>
        </p:txBody>
      </p:sp>
      <p:sp>
        <p:nvSpPr>
          <p:cNvPr id="5" name="Line 6">
            <a:extLst>
              <a:ext uri="{FF2B5EF4-FFF2-40B4-BE49-F238E27FC236}">
                <a16:creationId xmlns:a16="http://schemas.microsoft.com/office/drawing/2014/main" id="{D8C49839-8F46-5237-20CD-850957E4B6F4}"/>
              </a:ext>
            </a:extLst>
          </p:cNvPr>
          <p:cNvSpPr>
            <a:spLocks noChangeShapeType="1"/>
          </p:cNvSpPr>
          <p:nvPr/>
        </p:nvSpPr>
        <p:spPr bwMode="auto">
          <a:xfrm>
            <a:off x="3379788" y="4111625"/>
            <a:ext cx="0" cy="1981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SimSun" panose="02010600030101010101" pitchFamily="2" charset="-122"/>
            </a:endParaRPr>
          </a:p>
        </p:txBody>
      </p:sp>
      <p:sp>
        <p:nvSpPr>
          <p:cNvPr id="6" name="Text Box 7">
            <a:extLst>
              <a:ext uri="{FF2B5EF4-FFF2-40B4-BE49-F238E27FC236}">
                <a16:creationId xmlns:a16="http://schemas.microsoft.com/office/drawing/2014/main" id="{DCF095CA-C8F8-B8A2-370E-83EBC18E2FFA}"/>
              </a:ext>
            </a:extLst>
          </p:cNvPr>
          <p:cNvSpPr txBox="1">
            <a:spLocks noChangeArrowheads="1"/>
          </p:cNvSpPr>
          <p:nvPr/>
        </p:nvSpPr>
        <p:spPr bwMode="auto">
          <a:xfrm>
            <a:off x="1474788" y="5102225"/>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spcBef>
                <a:spcPct val="50000"/>
              </a:spcBef>
            </a:pPr>
            <a:r>
              <a:rPr lang="en-US" altLang="zh-CN" sz="2000" b="1">
                <a:solidFill>
                  <a:srgbClr val="000000"/>
                </a:solidFill>
                <a:latin typeface="Times New Roman" panose="02020603050405020304" pitchFamily="18" charset="0"/>
              </a:rPr>
              <a:t>Object </a:t>
            </a:r>
            <a:r>
              <a:rPr lang="en-US" altLang="zh-CN" sz="2000" b="1" i="1">
                <a:solidFill>
                  <a:srgbClr val="000000"/>
                </a:solidFill>
                <a:latin typeface="Times New Roman" panose="02020603050405020304" pitchFamily="18" charset="0"/>
              </a:rPr>
              <a:t>i</a:t>
            </a:r>
            <a:endParaRPr lang="en-US" altLang="zh-CN" sz="2000" b="1">
              <a:solidFill>
                <a:srgbClr val="000000"/>
              </a:solidFill>
              <a:latin typeface="Times New Roman" panose="02020603050405020304" pitchFamily="18" charset="0"/>
            </a:endParaRPr>
          </a:p>
        </p:txBody>
      </p:sp>
      <p:sp>
        <p:nvSpPr>
          <p:cNvPr id="7" name="Text Box 8">
            <a:extLst>
              <a:ext uri="{FF2B5EF4-FFF2-40B4-BE49-F238E27FC236}">
                <a16:creationId xmlns:a16="http://schemas.microsoft.com/office/drawing/2014/main" id="{7FECF46B-1B51-5812-1DD1-97AA9DB1380D}"/>
              </a:ext>
            </a:extLst>
          </p:cNvPr>
          <p:cNvSpPr txBox="1">
            <a:spLocks noChangeArrowheads="1"/>
          </p:cNvSpPr>
          <p:nvPr/>
        </p:nvSpPr>
        <p:spPr bwMode="auto">
          <a:xfrm>
            <a:off x="3989388" y="3806825"/>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spcBef>
                <a:spcPct val="50000"/>
              </a:spcBef>
            </a:pPr>
            <a:r>
              <a:rPr lang="en-US" altLang="zh-CN" sz="2000" b="1">
                <a:solidFill>
                  <a:srgbClr val="000000"/>
                </a:solidFill>
                <a:latin typeface="Times New Roman" panose="02020603050405020304" pitchFamily="18" charset="0"/>
              </a:rPr>
              <a:t>Object  </a:t>
            </a:r>
            <a:r>
              <a:rPr lang="en-US" altLang="zh-CN" sz="2000" b="1" i="1">
                <a:solidFill>
                  <a:srgbClr val="000000"/>
                </a:solidFill>
                <a:latin typeface="Times New Roman" panose="02020603050405020304" pitchFamily="18" charset="0"/>
              </a:rPr>
              <a:t>j</a:t>
            </a:r>
          </a:p>
        </p:txBody>
      </p:sp>
    </p:spTree>
    <p:extLst>
      <p:ext uri="{BB962C8B-B14F-4D97-AF65-F5344CB8AC3E}">
        <p14:creationId xmlns:p14="http://schemas.microsoft.com/office/powerpoint/2010/main" val="862530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二元变量的临近性度量</a:t>
            </a:r>
          </a:p>
        </p:txBody>
      </p:sp>
      <p:sp>
        <p:nvSpPr>
          <p:cNvPr id="2" name="Rectangle 3">
            <a:extLst>
              <a:ext uri="{FF2B5EF4-FFF2-40B4-BE49-F238E27FC236}">
                <a16:creationId xmlns:a16="http://schemas.microsoft.com/office/drawing/2014/main" id="{90E991CA-5E18-CC99-278E-878238161B6A}"/>
              </a:ext>
            </a:extLst>
          </p:cNvPr>
          <p:cNvSpPr txBox="1">
            <a:spLocks noChangeArrowheads="1"/>
          </p:cNvSpPr>
          <p:nvPr/>
        </p:nvSpPr>
        <p:spPr bwMode="auto">
          <a:xfrm>
            <a:off x="457200" y="1600200"/>
            <a:ext cx="8229600"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80000"/>
              </a:lnSpc>
              <a:spcBef>
                <a:spcPct val="20000"/>
              </a:spcBef>
              <a:spcAft>
                <a:spcPct val="0"/>
              </a:spcAft>
              <a:buClr>
                <a:srgbClr val="CC9900"/>
              </a:buClr>
              <a:buSzPct val="65000"/>
              <a:buFont typeface="Wingdings" panose="05000000000000000000" pitchFamily="2" charset="2"/>
              <a:buChar char="n"/>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cs typeface="+mn-cs"/>
              </a:rPr>
              <a:t>对称的 </a:t>
            </a:r>
            <a:r>
              <a:rPr kumimoji="0" lang="en-US" altLang="zh-CN" sz="2600" b="0" i="0" u="none" strike="noStrike" kern="0" cap="none" spc="0" normalizeH="0" baseline="0" noProof="0">
                <a:ln>
                  <a:noFill/>
                </a:ln>
                <a:solidFill>
                  <a:srgbClr val="000000"/>
                </a:solidFill>
                <a:effectLst/>
                <a:uLnTx/>
                <a:uFillTx/>
                <a:latin typeface="Arial"/>
                <a:ea typeface="SimSun" pitchFamily="2" charset="-122"/>
                <a:cs typeface="+mn-cs"/>
              </a:rPr>
              <a:t>VS. </a:t>
            </a:r>
            <a:r>
              <a:rPr kumimoji="0" lang="zh-CN" altLang="en-US" sz="2600" b="0" i="0" u="none" strike="noStrike" kern="0" cap="none" spc="0" normalizeH="0" baseline="0" noProof="0">
                <a:ln>
                  <a:noFill/>
                </a:ln>
                <a:solidFill>
                  <a:srgbClr val="000000"/>
                </a:solidFill>
                <a:effectLst/>
                <a:uLnTx/>
                <a:uFillTx/>
                <a:latin typeface="Arial"/>
                <a:ea typeface="SimSun" pitchFamily="2" charset="-122"/>
                <a:cs typeface="+mn-cs"/>
              </a:rPr>
              <a:t>不对称的 二元变量</a:t>
            </a:r>
          </a:p>
          <a:p>
            <a:pPr marL="669925" marR="0" lvl="1" indent="-325438" algn="l" defTabSz="914400" rtl="0" eaLnBrk="1" fontAlgn="base" latinLnBrk="0" hangingPunct="1">
              <a:lnSpc>
                <a:spcPct val="80000"/>
              </a:lnSpc>
              <a:spcBef>
                <a:spcPct val="20000"/>
              </a:spcBef>
              <a:spcAft>
                <a:spcPct val="0"/>
              </a:spcAft>
              <a:buClr>
                <a:srgbClr val="3B812F"/>
              </a:buClr>
              <a:buSzPct val="60000"/>
              <a:buFont typeface="Wingdings" panose="05000000000000000000" pitchFamily="2" charset="2"/>
              <a:buChar char="q"/>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对称的二元变量指变量的两个状态具有同等价值，相同权重；</a:t>
            </a:r>
            <a:r>
              <a:rPr kumimoji="0" lang="en-US" altLang="zh-CN" sz="2200" b="0" i="0" u="none" strike="noStrike" kern="0" cap="none" spc="0" normalizeH="0" baseline="0" noProof="0">
                <a:ln>
                  <a:noFill/>
                </a:ln>
                <a:solidFill>
                  <a:srgbClr val="000000"/>
                </a:solidFill>
                <a:effectLst/>
                <a:uLnTx/>
                <a:uFillTx/>
                <a:latin typeface="Arial"/>
                <a:ea typeface="SimSun" pitchFamily="2" charset="-122"/>
              </a:rPr>
              <a:t>e.g. </a:t>
            </a: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性别</a:t>
            </a:r>
          </a:p>
          <a:p>
            <a:pPr marL="669925" marR="0" lvl="1" indent="-325438" algn="l" defTabSz="914400" rtl="0" eaLnBrk="1" fontAlgn="base" latinLnBrk="0" hangingPunct="1">
              <a:lnSpc>
                <a:spcPct val="80000"/>
              </a:lnSpc>
              <a:spcBef>
                <a:spcPct val="20000"/>
              </a:spcBef>
              <a:spcAft>
                <a:spcPct val="0"/>
              </a:spcAft>
              <a:buClr>
                <a:srgbClr val="3B812F"/>
              </a:buClr>
              <a:buSzPct val="60000"/>
              <a:buFont typeface="Wingdings" panose="05000000000000000000" pitchFamily="2" charset="2"/>
              <a:buChar char="q"/>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基于对称的二元变量的相似度称为恒定的相似度，可以使用简单匹配系数评估它们的相异度：</a:t>
            </a:r>
          </a:p>
          <a:p>
            <a:pPr marL="669925" marR="0" lvl="1" indent="-325438" algn="l" defTabSz="914400" rtl="0" eaLnBrk="1" fontAlgn="base" latinLnBrk="0" hangingPunct="1">
              <a:lnSpc>
                <a:spcPct val="80000"/>
              </a:lnSpc>
              <a:spcBef>
                <a:spcPct val="20000"/>
              </a:spcBef>
              <a:spcAft>
                <a:spcPct val="0"/>
              </a:spcAft>
              <a:buClr>
                <a:srgbClr val="3B812F"/>
              </a:buClr>
              <a:buSzPct val="60000"/>
              <a:buFont typeface="Wingdings" panose="05000000000000000000" pitchFamily="2" charset="2"/>
              <a:buChar char="q"/>
              <a:tabLst/>
              <a:defRPr/>
            </a:pPr>
            <a:endParaRPr kumimoji="0" lang="zh-CN" altLang="en-US" sz="22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80000"/>
              </a:lnSpc>
              <a:spcBef>
                <a:spcPct val="20000"/>
              </a:spcBef>
              <a:spcAft>
                <a:spcPct val="0"/>
              </a:spcAft>
              <a:buClr>
                <a:srgbClr val="3B812F"/>
              </a:buClr>
              <a:buSzPct val="60000"/>
              <a:buFont typeface="Wingdings" panose="05000000000000000000" pitchFamily="2" charset="2"/>
              <a:buChar char="q"/>
              <a:tabLst/>
              <a:defRPr/>
            </a:pPr>
            <a:endParaRPr kumimoji="0" lang="zh-CN" altLang="en-US" sz="22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80000"/>
              </a:lnSpc>
              <a:spcBef>
                <a:spcPct val="20000"/>
              </a:spcBef>
              <a:spcAft>
                <a:spcPct val="0"/>
              </a:spcAft>
              <a:buClr>
                <a:srgbClr val="3B812F"/>
              </a:buClr>
              <a:buSzPct val="60000"/>
              <a:buFont typeface="Wingdings" panose="05000000000000000000" pitchFamily="2" charset="2"/>
              <a:buChar char="q"/>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不对称的二元变量中，变量的两个状态的重要性是不同的；</a:t>
            </a:r>
            <a:r>
              <a:rPr kumimoji="0" lang="en-US" altLang="zh-CN" sz="2200" b="0" i="0" u="none" strike="noStrike" kern="0" cap="none" spc="0" normalizeH="0" baseline="0" noProof="0">
                <a:ln>
                  <a:noFill/>
                </a:ln>
                <a:solidFill>
                  <a:srgbClr val="000000"/>
                </a:solidFill>
                <a:effectLst/>
                <a:uLnTx/>
                <a:uFillTx/>
                <a:latin typeface="Arial"/>
                <a:ea typeface="SimSun" pitchFamily="2" charset="-122"/>
              </a:rPr>
              <a:t>e.g. HIV</a:t>
            </a: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阳性 </a:t>
            </a:r>
            <a:r>
              <a:rPr kumimoji="0" lang="en-US" altLang="zh-CN" sz="2200" b="0" i="0" u="none" strike="noStrike" kern="0" cap="none" spc="0" normalizeH="0" baseline="0" noProof="0">
                <a:ln>
                  <a:noFill/>
                </a:ln>
                <a:solidFill>
                  <a:srgbClr val="000000"/>
                </a:solidFill>
                <a:effectLst/>
                <a:uLnTx/>
                <a:uFillTx/>
                <a:latin typeface="Arial"/>
                <a:ea typeface="SimSun" pitchFamily="2" charset="-122"/>
              </a:rPr>
              <a:t>VS HIV</a:t>
            </a: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阴性</a:t>
            </a:r>
          </a:p>
          <a:p>
            <a:pPr marL="669925" marR="0" lvl="1" indent="-325438" algn="l" defTabSz="914400" rtl="0" eaLnBrk="1" fontAlgn="base" latinLnBrk="0" hangingPunct="1">
              <a:lnSpc>
                <a:spcPct val="80000"/>
              </a:lnSpc>
              <a:spcBef>
                <a:spcPct val="20000"/>
              </a:spcBef>
              <a:spcAft>
                <a:spcPct val="0"/>
              </a:spcAft>
              <a:buClr>
                <a:srgbClr val="3B812F"/>
              </a:buClr>
              <a:buSzPct val="60000"/>
              <a:buFont typeface="Wingdings" panose="05000000000000000000" pitchFamily="2" charset="2"/>
              <a:buChar char="q"/>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基于不对称的二元变量的相似度称为非恒定的相似度，可以使用</a:t>
            </a:r>
            <a:r>
              <a:rPr kumimoji="0" lang="en-US" altLang="zh-CN" sz="2200" b="0" i="0" u="none" strike="noStrike" kern="0" cap="none" spc="0" normalizeH="0" baseline="0" noProof="0">
                <a:ln>
                  <a:noFill/>
                </a:ln>
                <a:solidFill>
                  <a:srgbClr val="000000"/>
                </a:solidFill>
                <a:effectLst/>
                <a:uLnTx/>
                <a:uFillTx/>
                <a:latin typeface="Arial"/>
                <a:ea typeface="SimSun" pitchFamily="2" charset="-122"/>
              </a:rPr>
              <a:t>Jaccard</a:t>
            </a: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系数评估它们的相异度</a:t>
            </a:r>
          </a:p>
        </p:txBody>
      </p:sp>
      <p:graphicFrame>
        <p:nvGraphicFramePr>
          <p:cNvPr id="3" name="Object 4">
            <a:extLst>
              <a:ext uri="{FF2B5EF4-FFF2-40B4-BE49-F238E27FC236}">
                <a16:creationId xmlns:a16="http://schemas.microsoft.com/office/drawing/2014/main" id="{497AD294-B2E8-466F-D731-9A1E98C565AC}"/>
              </a:ext>
            </a:extLst>
          </p:cNvPr>
          <p:cNvGraphicFramePr>
            <a:graphicFrameLocks noChangeAspect="1"/>
          </p:cNvGraphicFramePr>
          <p:nvPr/>
        </p:nvGraphicFramePr>
        <p:xfrm>
          <a:off x="3708400" y="3284538"/>
          <a:ext cx="2044700" cy="482600"/>
        </p:xfrm>
        <a:graphic>
          <a:graphicData uri="http://schemas.openxmlformats.org/presentationml/2006/ole">
            <mc:AlternateContent xmlns:mc="http://schemas.openxmlformats.org/markup-compatibility/2006">
              <mc:Choice xmlns:v="urn:schemas-microsoft-com:vml" Requires="v">
                <p:oleObj name="Equation" r:id="rId2" imgW="2044700" imgH="482600" progId="Equation.3">
                  <p:embed/>
                </p:oleObj>
              </mc:Choice>
              <mc:Fallback>
                <p:oleObj name="Equation" r:id="rId2" imgW="2044700" imgH="482600" progId="Equation.3">
                  <p:embed/>
                  <p:pic>
                    <p:nvPicPr>
                      <p:cNvPr id="60420" name="Object 4">
                        <a:extLst>
                          <a:ext uri="{FF2B5EF4-FFF2-40B4-BE49-F238E27FC236}">
                            <a16:creationId xmlns:a16="http://schemas.microsoft.com/office/drawing/2014/main" id="{17303EE1-F383-F6BA-37ED-0AF42E678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3284538"/>
                        <a:ext cx="20447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5">
            <a:extLst>
              <a:ext uri="{FF2B5EF4-FFF2-40B4-BE49-F238E27FC236}">
                <a16:creationId xmlns:a16="http://schemas.microsoft.com/office/drawing/2014/main" id="{3A524EB8-F599-C541-D82A-DC23F5666F25}"/>
              </a:ext>
            </a:extLst>
          </p:cNvPr>
          <p:cNvGraphicFramePr>
            <a:graphicFrameLocks noChangeAspect="1"/>
          </p:cNvGraphicFramePr>
          <p:nvPr/>
        </p:nvGraphicFramePr>
        <p:xfrm>
          <a:off x="3878263" y="5300663"/>
          <a:ext cx="1701800" cy="482600"/>
        </p:xfrm>
        <a:graphic>
          <a:graphicData uri="http://schemas.openxmlformats.org/presentationml/2006/ole">
            <mc:AlternateContent xmlns:mc="http://schemas.openxmlformats.org/markup-compatibility/2006">
              <mc:Choice xmlns:v="urn:schemas-microsoft-com:vml" Requires="v">
                <p:oleObj name="Equation" r:id="rId4" imgW="1701800" imgH="482600" progId="Equation.3">
                  <p:embed/>
                </p:oleObj>
              </mc:Choice>
              <mc:Fallback>
                <p:oleObj name="Equation" r:id="rId4" imgW="1701800" imgH="482600" progId="Equation.3">
                  <p:embed/>
                  <p:pic>
                    <p:nvPicPr>
                      <p:cNvPr id="60421" name="Object 5">
                        <a:extLst>
                          <a:ext uri="{FF2B5EF4-FFF2-40B4-BE49-F238E27FC236}">
                            <a16:creationId xmlns:a16="http://schemas.microsoft.com/office/drawing/2014/main" id="{F4030D9C-2156-2BDC-DFDD-7289B71C14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8263" y="5300663"/>
                        <a:ext cx="17018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080693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二元变量的相异度</a:t>
            </a:r>
            <a:r>
              <a:rPr lang="en-US" altLang="zh-CN" dirty="0"/>
              <a:t>——</a:t>
            </a:r>
            <a:r>
              <a:rPr lang="zh-CN" altLang="en-US" dirty="0"/>
              <a:t>示例</a:t>
            </a:r>
          </a:p>
        </p:txBody>
      </p:sp>
      <p:graphicFrame>
        <p:nvGraphicFramePr>
          <p:cNvPr id="2" name="Object 4">
            <a:extLst>
              <a:ext uri="{FF2B5EF4-FFF2-40B4-BE49-F238E27FC236}">
                <a16:creationId xmlns:a16="http://schemas.microsoft.com/office/drawing/2014/main" id="{6B71038D-A08D-ED2C-6AC9-F4307783097E}"/>
              </a:ext>
            </a:extLst>
          </p:cNvPr>
          <p:cNvGraphicFramePr>
            <a:graphicFrameLocks noChangeAspect="1"/>
          </p:cNvGraphicFramePr>
          <p:nvPr>
            <p:extLst>
              <p:ext uri="{D42A27DB-BD31-4B8C-83A1-F6EECF244321}">
                <p14:modId xmlns:p14="http://schemas.microsoft.com/office/powerpoint/2010/main" val="3554296637"/>
              </p:ext>
            </p:extLst>
          </p:nvPr>
        </p:nvGraphicFramePr>
        <p:xfrm>
          <a:off x="899592" y="1772816"/>
          <a:ext cx="6767512" cy="1463675"/>
        </p:xfrm>
        <a:graphic>
          <a:graphicData uri="http://schemas.openxmlformats.org/presentationml/2006/ole">
            <mc:AlternateContent xmlns:mc="http://schemas.openxmlformats.org/markup-compatibility/2006">
              <mc:Choice xmlns:v="urn:schemas-microsoft-com:vml" Requires="v">
                <p:oleObj name="Document" r:id="rId2" imgW="6819900" imgH="1475232" progId="Word.Document.8">
                  <p:embed/>
                </p:oleObj>
              </mc:Choice>
              <mc:Fallback>
                <p:oleObj name="Document" r:id="rId2" imgW="6819900" imgH="1475232" progId="Word.Document.8">
                  <p:embed/>
                  <p:pic>
                    <p:nvPicPr>
                      <p:cNvPr id="61443" name="Object 4">
                        <a:extLst>
                          <a:ext uri="{FF2B5EF4-FFF2-40B4-BE49-F238E27FC236}">
                            <a16:creationId xmlns:a16="http://schemas.microsoft.com/office/drawing/2014/main" id="{13C8BB57-EC3A-6FB3-9DE7-D1D27D447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772816"/>
                        <a:ext cx="6767512"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 Box 6">
            <a:extLst>
              <a:ext uri="{FF2B5EF4-FFF2-40B4-BE49-F238E27FC236}">
                <a16:creationId xmlns:a16="http://schemas.microsoft.com/office/drawing/2014/main" id="{E58FC963-C65B-256D-7F77-D47FAEE0C6D7}"/>
              </a:ext>
            </a:extLst>
          </p:cNvPr>
          <p:cNvSpPr txBox="1">
            <a:spLocks noChangeAspect="1" noChangeArrowheads="1"/>
          </p:cNvSpPr>
          <p:nvPr/>
        </p:nvSpPr>
        <p:spPr bwMode="auto">
          <a:xfrm>
            <a:off x="250825" y="1196975"/>
            <a:ext cx="7561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zh-CN" altLang="en-US" dirty="0">
                <a:solidFill>
                  <a:srgbClr val="000000"/>
                </a:solidFill>
                <a:latin typeface="SimSun" panose="02010600030101010101" pitchFamily="2" charset="-122"/>
              </a:rPr>
              <a:t>二元变量之间的相异度 （病人记录表）</a:t>
            </a:r>
          </a:p>
        </p:txBody>
      </p:sp>
      <p:sp>
        <p:nvSpPr>
          <p:cNvPr id="4" name="Text Box 7">
            <a:extLst>
              <a:ext uri="{FF2B5EF4-FFF2-40B4-BE49-F238E27FC236}">
                <a16:creationId xmlns:a16="http://schemas.microsoft.com/office/drawing/2014/main" id="{6771BC33-20D1-38EC-F0C8-BE8C91FF9263}"/>
              </a:ext>
            </a:extLst>
          </p:cNvPr>
          <p:cNvSpPr txBox="1">
            <a:spLocks noChangeAspect="1" noChangeArrowheads="1"/>
          </p:cNvSpPr>
          <p:nvPr/>
        </p:nvSpPr>
        <p:spPr bwMode="auto">
          <a:xfrm>
            <a:off x="827088" y="3068638"/>
            <a:ext cx="7559675"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sz="2200">
                <a:solidFill>
                  <a:srgbClr val="000000"/>
                </a:solidFill>
                <a:latin typeface="SimSun" panose="02010600030101010101" pitchFamily="2" charset="-122"/>
              </a:rPr>
              <a:t>Name</a:t>
            </a:r>
            <a:r>
              <a:rPr lang="zh-CN" altLang="en-US" sz="2200">
                <a:solidFill>
                  <a:srgbClr val="000000"/>
                </a:solidFill>
                <a:latin typeface="SimSun" panose="02010600030101010101" pitchFamily="2" charset="-122"/>
              </a:rPr>
              <a:t>是对象标识</a:t>
            </a:r>
          </a:p>
          <a:p>
            <a:pPr eaLnBrk="1" hangingPunct="1"/>
            <a:r>
              <a:rPr lang="en-US" altLang="zh-CN" sz="2200">
                <a:solidFill>
                  <a:srgbClr val="000000"/>
                </a:solidFill>
                <a:latin typeface="SimSun" panose="02010600030101010101" pitchFamily="2" charset="-122"/>
              </a:rPr>
              <a:t>gender</a:t>
            </a:r>
            <a:r>
              <a:rPr lang="zh-CN" altLang="en-US" sz="2200">
                <a:solidFill>
                  <a:srgbClr val="000000"/>
                </a:solidFill>
                <a:latin typeface="SimSun" panose="02010600030101010101" pitchFamily="2" charset="-122"/>
              </a:rPr>
              <a:t>是对称的二元变量</a:t>
            </a:r>
          </a:p>
          <a:p>
            <a:pPr eaLnBrk="1" hangingPunct="1"/>
            <a:r>
              <a:rPr lang="zh-CN" altLang="en-US" sz="2200">
                <a:solidFill>
                  <a:srgbClr val="000000"/>
                </a:solidFill>
                <a:latin typeface="SimSun" panose="02010600030101010101" pitchFamily="2" charset="-122"/>
              </a:rPr>
              <a:t>其余属性都是非对称的二元变量</a:t>
            </a:r>
          </a:p>
          <a:p>
            <a:pPr eaLnBrk="1" hangingPunct="1"/>
            <a:r>
              <a:rPr lang="zh-CN" altLang="en-US" sz="2200">
                <a:solidFill>
                  <a:srgbClr val="000000"/>
                </a:solidFill>
                <a:latin typeface="SimSun" panose="02010600030101010101" pitchFamily="2" charset="-122"/>
              </a:rPr>
              <a:t>如过</a:t>
            </a:r>
            <a:r>
              <a:rPr lang="en-US" altLang="zh-CN" sz="2200">
                <a:solidFill>
                  <a:srgbClr val="000000"/>
                </a:solidFill>
                <a:latin typeface="SimSun" panose="02010600030101010101" pitchFamily="2" charset="-122"/>
              </a:rPr>
              <a:t>Y</a:t>
            </a:r>
            <a:r>
              <a:rPr lang="zh-CN" altLang="en-US" sz="2200">
                <a:solidFill>
                  <a:srgbClr val="000000"/>
                </a:solidFill>
                <a:latin typeface="SimSun" panose="02010600030101010101" pitchFamily="2" charset="-122"/>
              </a:rPr>
              <a:t>和</a:t>
            </a:r>
            <a:r>
              <a:rPr lang="en-US" altLang="zh-CN" sz="2200">
                <a:solidFill>
                  <a:srgbClr val="000000"/>
                </a:solidFill>
                <a:latin typeface="SimSun" panose="02010600030101010101" pitchFamily="2" charset="-122"/>
              </a:rPr>
              <a:t>P</a:t>
            </a:r>
            <a:r>
              <a:rPr lang="zh-CN" altLang="en-US" sz="2200">
                <a:solidFill>
                  <a:srgbClr val="000000"/>
                </a:solidFill>
                <a:latin typeface="SimSun" panose="02010600030101010101" pitchFamily="2" charset="-122"/>
              </a:rPr>
              <a:t>（</a:t>
            </a:r>
            <a:r>
              <a:rPr lang="en-US" altLang="zh-CN" sz="2200">
                <a:solidFill>
                  <a:srgbClr val="000000"/>
                </a:solidFill>
                <a:latin typeface="SimSun" panose="02010600030101010101" pitchFamily="2" charset="-122"/>
              </a:rPr>
              <a:t>positive</a:t>
            </a:r>
            <a:r>
              <a:rPr lang="zh-CN" altLang="en-US" sz="2200">
                <a:solidFill>
                  <a:srgbClr val="000000"/>
                </a:solidFill>
                <a:latin typeface="SimSun" panose="02010600030101010101" pitchFamily="2" charset="-122"/>
              </a:rPr>
              <a:t>阳性）为</a:t>
            </a:r>
            <a:r>
              <a:rPr lang="en-US" altLang="zh-CN" sz="2200">
                <a:solidFill>
                  <a:srgbClr val="000000"/>
                </a:solidFill>
                <a:latin typeface="SimSun" panose="02010600030101010101" pitchFamily="2" charset="-122"/>
              </a:rPr>
              <a:t>1</a:t>
            </a:r>
            <a:r>
              <a:rPr lang="zh-CN" altLang="en-US" sz="2200">
                <a:solidFill>
                  <a:srgbClr val="000000"/>
                </a:solidFill>
                <a:latin typeface="SimSun" panose="02010600030101010101" pitchFamily="2" charset="-122"/>
              </a:rPr>
              <a:t>，</a:t>
            </a:r>
            <a:r>
              <a:rPr lang="en-US" altLang="zh-CN" sz="2200">
                <a:solidFill>
                  <a:srgbClr val="000000"/>
                </a:solidFill>
                <a:latin typeface="SimSun" panose="02010600030101010101" pitchFamily="2" charset="-122"/>
              </a:rPr>
              <a:t>N</a:t>
            </a:r>
            <a:r>
              <a:rPr lang="zh-CN" altLang="en-US" sz="2200">
                <a:solidFill>
                  <a:srgbClr val="000000"/>
                </a:solidFill>
                <a:latin typeface="SimSun" panose="02010600030101010101" pitchFamily="2" charset="-122"/>
              </a:rPr>
              <a:t>为</a:t>
            </a:r>
            <a:r>
              <a:rPr lang="en-US" altLang="zh-CN" sz="2200">
                <a:solidFill>
                  <a:srgbClr val="000000"/>
                </a:solidFill>
                <a:latin typeface="SimSun" panose="02010600030101010101" pitchFamily="2" charset="-122"/>
              </a:rPr>
              <a:t>0</a:t>
            </a:r>
            <a:r>
              <a:rPr lang="zh-CN" altLang="en-US" sz="2200">
                <a:solidFill>
                  <a:srgbClr val="000000"/>
                </a:solidFill>
                <a:latin typeface="SimSun" panose="02010600030101010101" pitchFamily="2" charset="-122"/>
              </a:rPr>
              <a:t>，则：</a:t>
            </a:r>
          </a:p>
        </p:txBody>
      </p:sp>
      <p:graphicFrame>
        <p:nvGraphicFramePr>
          <p:cNvPr id="5" name="Object 15">
            <a:extLst>
              <a:ext uri="{FF2B5EF4-FFF2-40B4-BE49-F238E27FC236}">
                <a16:creationId xmlns:a16="http://schemas.microsoft.com/office/drawing/2014/main" id="{F88C90A3-63C0-B04B-6681-ED8580B0F8AD}"/>
              </a:ext>
            </a:extLst>
          </p:cNvPr>
          <p:cNvGraphicFramePr>
            <a:graphicFrameLocks noChangeAspect="1"/>
          </p:cNvGraphicFramePr>
          <p:nvPr/>
        </p:nvGraphicFramePr>
        <p:xfrm>
          <a:off x="1476375" y="4427538"/>
          <a:ext cx="2879725" cy="1738312"/>
        </p:xfrm>
        <a:graphic>
          <a:graphicData uri="http://schemas.openxmlformats.org/presentationml/2006/ole">
            <mc:AlternateContent xmlns:mc="http://schemas.openxmlformats.org/markup-compatibility/2006">
              <mc:Choice xmlns:v="urn:schemas-microsoft-com:vml" Requires="v">
                <p:oleObj name="Equation" r:id="rId4" imgW="2019300" imgH="1219200" progId="Equation.3">
                  <p:embed/>
                </p:oleObj>
              </mc:Choice>
              <mc:Fallback>
                <p:oleObj name="Equation" r:id="rId4" imgW="2019300" imgH="1219200" progId="Equation.3">
                  <p:embed/>
                  <p:pic>
                    <p:nvPicPr>
                      <p:cNvPr id="61446" name="Object 15">
                        <a:extLst>
                          <a:ext uri="{FF2B5EF4-FFF2-40B4-BE49-F238E27FC236}">
                            <a16:creationId xmlns:a16="http://schemas.microsoft.com/office/drawing/2014/main" id="{321DD480-0103-7F63-63D6-BF245696DB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4427538"/>
                        <a:ext cx="2879725" cy="173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834537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数值属性的相异性</a:t>
            </a:r>
          </a:p>
        </p:txBody>
      </p:sp>
      <p:sp>
        <p:nvSpPr>
          <p:cNvPr id="6" name="Rectangle 3">
            <a:extLst>
              <a:ext uri="{FF2B5EF4-FFF2-40B4-BE49-F238E27FC236}">
                <a16:creationId xmlns:a16="http://schemas.microsoft.com/office/drawing/2014/main" id="{823B1100-0B4A-26D4-8DEF-E2358D148ACC}"/>
              </a:ext>
            </a:extLst>
          </p:cNvPr>
          <p:cNvSpPr txBox="1">
            <a:spLocks noChangeArrowheads="1"/>
          </p:cNvSpPr>
          <p:nvPr/>
        </p:nvSpPr>
        <p:spPr bwMode="auto">
          <a:xfrm>
            <a:off x="517071" y="1377950"/>
            <a:ext cx="4114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endParaRPr kumimoji="0" lang="en-US" altLang="zh-CN" sz="2200" b="0" i="1"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endParaRPr kumimoji="0" lang="en-US" altLang="zh-CN" sz="2200" b="0" i="1"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endParaRPr kumimoji="0" lang="en-US" altLang="zh-CN" sz="2200" b="0" i="1" u="none" strike="noStrike" kern="0" cap="none" spc="0" normalizeH="0" baseline="0" noProof="0">
              <a:ln>
                <a:noFill/>
              </a:ln>
              <a:solidFill>
                <a:srgbClr val="000000"/>
              </a:solidFill>
              <a:effectLst/>
              <a:uLnTx/>
              <a:uFillTx/>
              <a:latin typeface="Arial"/>
              <a:ea typeface="SimSun" pitchFamily="2" charset="-122"/>
            </a:endParaRPr>
          </a:p>
          <a:p>
            <a:pPr marL="344487" marR="0" lvl="1" indent="0"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None/>
              <a:tabLst/>
              <a:defRPr/>
            </a:pPr>
            <a:endParaRPr kumimoji="0" lang="en-US" altLang="zh-CN" sz="2200" b="0" i="1" u="none" strike="noStrike" kern="0" cap="none" spc="0" normalizeH="0" baseline="0" noProof="0">
              <a:ln>
                <a:noFill/>
              </a:ln>
              <a:solidFill>
                <a:srgbClr val="000000"/>
              </a:solidFill>
              <a:effectLst/>
              <a:uLnTx/>
              <a:uFillTx/>
              <a:latin typeface="Arial"/>
              <a:ea typeface="SimSun" pitchFamily="2" charset="-122"/>
            </a:endParaRPr>
          </a:p>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en-US" altLang="zh-CN" sz="2800" b="0" i="1" u="none" strike="noStrike" kern="0" cap="none" spc="0" normalizeH="0" baseline="0" noProof="0">
                <a:ln>
                  <a:noFill/>
                </a:ln>
                <a:solidFill>
                  <a:srgbClr val="000000"/>
                </a:solidFill>
                <a:effectLst/>
                <a:uLnTx/>
                <a:uFillTx/>
                <a:latin typeface="Arial"/>
                <a:ea typeface="SimSun" pitchFamily="2" charset="-122"/>
                <a:cs typeface="+mn-cs"/>
              </a:rPr>
              <a:t>Euclidean</a:t>
            </a:r>
            <a:r>
              <a:rPr kumimoji="0" lang="zh-CN" altLang="en-US" sz="2800" b="0" i="0" u="none" strike="noStrike" kern="0" cap="none" spc="0" normalizeH="0" baseline="0" noProof="0">
                <a:ln>
                  <a:noFill/>
                </a:ln>
                <a:solidFill>
                  <a:srgbClr val="000000"/>
                </a:solidFill>
                <a:effectLst/>
                <a:uLnTx/>
                <a:uFillTx/>
                <a:latin typeface="Arial"/>
                <a:ea typeface="SimSun" pitchFamily="2" charset="-122"/>
                <a:cs typeface="+mn-cs"/>
              </a:rPr>
              <a:t>距离</a:t>
            </a:r>
          </a:p>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endParaRPr kumimoji="0" lang="zh-CN" altLang="en-US" sz="2800" b="0" i="0" u="none" strike="noStrike" kern="0" cap="none" spc="0" normalizeH="0" baseline="0" noProof="0">
              <a:ln>
                <a:noFill/>
              </a:ln>
              <a:solidFill>
                <a:srgbClr val="000000"/>
              </a:solidFill>
              <a:effectLst/>
              <a:uLnTx/>
              <a:uFillTx/>
              <a:latin typeface="Arial"/>
              <a:ea typeface="SimSun" pitchFamily="2" charset="-122"/>
              <a:cs typeface="+mn-cs"/>
            </a:endParaRP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i=(x</a:t>
            </a:r>
            <a:r>
              <a:rPr kumimoji="0" lang="en-US" altLang="zh-CN" sz="2000" b="0" i="1" u="none" strike="noStrike" kern="0" cap="none" spc="0" normalizeH="0" baseline="-25000" noProof="0">
                <a:ln>
                  <a:noFill/>
                </a:ln>
                <a:solidFill>
                  <a:srgbClr val="000000"/>
                </a:solidFill>
                <a:effectLst/>
                <a:uLnTx/>
                <a:uFillTx/>
                <a:latin typeface="Arial"/>
                <a:ea typeface="SimSun" pitchFamily="2" charset="-122"/>
              </a:rPr>
              <a:t>i1</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,x</a:t>
            </a:r>
            <a:r>
              <a:rPr kumimoji="0" lang="en-US" altLang="zh-CN" sz="2000" b="0" i="1" u="none" strike="noStrike" kern="0" cap="none" spc="0" normalizeH="0" baseline="-25000" noProof="0">
                <a:ln>
                  <a:noFill/>
                </a:ln>
                <a:solidFill>
                  <a:srgbClr val="000000"/>
                </a:solidFill>
                <a:effectLst/>
                <a:uLnTx/>
                <a:uFillTx/>
                <a:latin typeface="Arial"/>
                <a:ea typeface="SimSun" pitchFamily="2" charset="-122"/>
              </a:rPr>
              <a:t>i2</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,…,x</a:t>
            </a:r>
            <a:r>
              <a:rPr kumimoji="0" lang="en-US" altLang="zh-CN" sz="2000" b="0" i="1" u="none" strike="noStrike" kern="0" cap="none" spc="0" normalizeH="0" baseline="-25000" noProof="0">
                <a:ln>
                  <a:noFill/>
                </a:ln>
                <a:solidFill>
                  <a:srgbClr val="000000"/>
                </a:solidFill>
                <a:effectLst/>
                <a:uLnTx/>
                <a:uFillTx/>
                <a:latin typeface="Arial"/>
                <a:ea typeface="SimSun" pitchFamily="2" charset="-122"/>
              </a:rPr>
              <a:t>ip</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和</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j=(x</a:t>
            </a:r>
            <a:r>
              <a:rPr kumimoji="0" lang="en-US" altLang="zh-CN" sz="2000" b="0" i="1" u="none" strike="noStrike" kern="0" cap="none" spc="0" normalizeH="0" baseline="-25000" noProof="0">
                <a:ln>
                  <a:noFill/>
                </a:ln>
                <a:solidFill>
                  <a:srgbClr val="000000"/>
                </a:solidFill>
                <a:effectLst/>
                <a:uLnTx/>
                <a:uFillTx/>
                <a:latin typeface="Arial"/>
                <a:ea typeface="SimSun" pitchFamily="2" charset="-122"/>
              </a:rPr>
              <a:t>j1</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,x</a:t>
            </a:r>
            <a:r>
              <a:rPr kumimoji="0" lang="en-US" altLang="zh-CN" sz="2000" b="0" i="1" u="none" strike="noStrike" kern="0" cap="none" spc="0" normalizeH="0" baseline="-25000" noProof="0">
                <a:ln>
                  <a:noFill/>
                </a:ln>
                <a:solidFill>
                  <a:srgbClr val="000000"/>
                </a:solidFill>
                <a:effectLst/>
                <a:uLnTx/>
                <a:uFillTx/>
                <a:latin typeface="Arial"/>
                <a:ea typeface="SimSun" pitchFamily="2" charset="-122"/>
              </a:rPr>
              <a:t>j2</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,…,x</a:t>
            </a:r>
            <a:r>
              <a:rPr kumimoji="0" lang="en-US" altLang="zh-CN" sz="2000" b="0" i="1" u="none" strike="noStrike" kern="0" cap="none" spc="0" normalizeH="0" baseline="-25000" noProof="0">
                <a:ln>
                  <a:noFill/>
                </a:ln>
                <a:solidFill>
                  <a:srgbClr val="000000"/>
                </a:solidFill>
                <a:effectLst/>
                <a:uLnTx/>
                <a:uFillTx/>
                <a:latin typeface="Arial"/>
                <a:ea typeface="SimSun" pitchFamily="2" charset="-122"/>
              </a:rPr>
              <a:t>jp</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是两个</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p</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维数据对象</a:t>
            </a:r>
          </a:p>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en-US" altLang="zh-CN" sz="2800" b="0" i="1" u="none" strike="noStrike" kern="0" cap="none" spc="0" normalizeH="0" baseline="0" noProof="0">
                <a:ln>
                  <a:noFill/>
                </a:ln>
                <a:solidFill>
                  <a:srgbClr val="000000"/>
                </a:solidFill>
                <a:effectLst/>
                <a:uLnTx/>
                <a:uFillTx/>
                <a:latin typeface="Arial"/>
                <a:ea typeface="SimSun" pitchFamily="2" charset="-122"/>
                <a:cs typeface="+mn-cs"/>
              </a:rPr>
              <a:t>Manhattan</a:t>
            </a:r>
            <a:r>
              <a:rPr kumimoji="0" lang="zh-CN" altLang="en-US" sz="2800" b="0" i="0" u="none" strike="noStrike" kern="0" cap="none" spc="0" normalizeH="0" baseline="0" noProof="0">
                <a:ln>
                  <a:noFill/>
                </a:ln>
                <a:solidFill>
                  <a:srgbClr val="000000"/>
                </a:solidFill>
                <a:effectLst/>
                <a:uLnTx/>
                <a:uFillTx/>
                <a:latin typeface="Arial"/>
                <a:ea typeface="SimSun" pitchFamily="2" charset="-122"/>
                <a:cs typeface="+mn-cs"/>
              </a:rPr>
              <a:t>距离</a:t>
            </a:r>
          </a:p>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endParaRPr kumimoji="0" lang="en-US" altLang="zh-CN" sz="2800" b="0" i="0" u="none" strike="noStrike" kern="0" cap="none" spc="0" normalizeH="0" baseline="0" noProof="0" dirty="0">
              <a:ln>
                <a:noFill/>
              </a:ln>
              <a:solidFill>
                <a:srgbClr val="000000"/>
              </a:solidFill>
              <a:effectLst/>
              <a:uLnTx/>
              <a:uFillTx/>
              <a:latin typeface="Arial"/>
              <a:ea typeface="SimSun" pitchFamily="2" charset="-122"/>
              <a:cs typeface="+mn-cs"/>
            </a:endParaRPr>
          </a:p>
        </p:txBody>
      </p:sp>
      <p:graphicFrame>
        <p:nvGraphicFramePr>
          <p:cNvPr id="7" name="Object 4">
            <a:extLst>
              <a:ext uri="{FF2B5EF4-FFF2-40B4-BE49-F238E27FC236}">
                <a16:creationId xmlns:a16="http://schemas.microsoft.com/office/drawing/2014/main" id="{485F1CC7-CCEE-2236-93D3-BFFC9B5EEB2C}"/>
              </a:ext>
            </a:extLst>
          </p:cNvPr>
          <p:cNvGraphicFramePr>
            <a:graphicFrameLocks noChangeAspect="1"/>
          </p:cNvGraphicFramePr>
          <p:nvPr>
            <p:extLst>
              <p:ext uri="{D42A27DB-BD31-4B8C-83A1-F6EECF244321}">
                <p14:modId xmlns:p14="http://schemas.microsoft.com/office/powerpoint/2010/main" val="3915200065"/>
              </p:ext>
            </p:extLst>
          </p:nvPr>
        </p:nvGraphicFramePr>
        <p:xfrm>
          <a:off x="3560309" y="3390900"/>
          <a:ext cx="5435600" cy="615950"/>
        </p:xfrm>
        <a:graphic>
          <a:graphicData uri="http://schemas.openxmlformats.org/presentationml/2006/ole">
            <mc:AlternateContent xmlns:mc="http://schemas.openxmlformats.org/markup-compatibility/2006">
              <mc:Choice xmlns:v="urn:schemas-microsoft-com:vml" Requires="v">
                <p:oleObj name="Equation" r:id="rId2" imgW="5168900" imgH="584200" progId="Equation.3">
                  <p:embed/>
                </p:oleObj>
              </mc:Choice>
              <mc:Fallback>
                <p:oleObj name="Equation" r:id="rId2" imgW="5168900" imgH="584200" progId="Equation.3">
                  <p:embed/>
                  <p:pic>
                    <p:nvPicPr>
                      <p:cNvPr id="62468" name="Object 4">
                        <a:extLst>
                          <a:ext uri="{FF2B5EF4-FFF2-40B4-BE49-F238E27FC236}">
                            <a16:creationId xmlns:a16="http://schemas.microsoft.com/office/drawing/2014/main" id="{825145F7-1BA3-A8FC-D81B-3EAEA7661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0309" y="3390900"/>
                        <a:ext cx="543560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6">
            <a:extLst>
              <a:ext uri="{FF2B5EF4-FFF2-40B4-BE49-F238E27FC236}">
                <a16:creationId xmlns:a16="http://schemas.microsoft.com/office/drawing/2014/main" id="{E873D0A3-1559-53A8-8994-EC00134A7AD5}"/>
              </a:ext>
            </a:extLst>
          </p:cNvPr>
          <p:cNvGraphicFramePr>
            <a:graphicFrameLocks noChangeAspect="1"/>
          </p:cNvGraphicFramePr>
          <p:nvPr>
            <p:extLst>
              <p:ext uri="{D42A27DB-BD31-4B8C-83A1-F6EECF244321}">
                <p14:modId xmlns:p14="http://schemas.microsoft.com/office/powerpoint/2010/main" val="3087284327"/>
              </p:ext>
            </p:extLst>
          </p:nvPr>
        </p:nvGraphicFramePr>
        <p:xfrm>
          <a:off x="2984046" y="5573713"/>
          <a:ext cx="5508625" cy="554037"/>
        </p:xfrm>
        <a:graphic>
          <a:graphicData uri="http://schemas.openxmlformats.org/presentationml/2006/ole">
            <mc:AlternateContent xmlns:mc="http://schemas.openxmlformats.org/markup-compatibility/2006">
              <mc:Choice xmlns:v="urn:schemas-microsoft-com:vml" Requires="v">
                <p:oleObj name="Equation" r:id="rId4" imgW="4292600" imgH="431800" progId="Equation.3">
                  <p:embed/>
                </p:oleObj>
              </mc:Choice>
              <mc:Fallback>
                <p:oleObj name="Equation" r:id="rId4" imgW="4292600" imgH="431800" progId="Equation.3">
                  <p:embed/>
                  <p:pic>
                    <p:nvPicPr>
                      <p:cNvPr id="62469" name="Object 6">
                        <a:extLst>
                          <a:ext uri="{FF2B5EF4-FFF2-40B4-BE49-F238E27FC236}">
                            <a16:creationId xmlns:a16="http://schemas.microsoft.com/office/drawing/2014/main" id="{BD5707B9-CEC7-3352-633E-EAE328BF10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4046" y="5573713"/>
                        <a:ext cx="5508625" cy="554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3">
            <a:extLst>
              <a:ext uri="{FF2B5EF4-FFF2-40B4-BE49-F238E27FC236}">
                <a16:creationId xmlns:a16="http://schemas.microsoft.com/office/drawing/2014/main" id="{590532A3-4606-92F2-B9EB-6B4466AA817B}"/>
              </a:ext>
            </a:extLst>
          </p:cNvPr>
          <p:cNvSpPr txBox="1">
            <a:spLocks noChangeArrowheads="1"/>
          </p:cNvSpPr>
          <p:nvPr/>
        </p:nvSpPr>
        <p:spPr bwMode="auto">
          <a:xfrm>
            <a:off x="669471" y="1562100"/>
            <a:ext cx="8229600"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itchFamily="2" charset="2"/>
              <a:buChar char="n"/>
              <a:tabLst/>
              <a:defRPr/>
            </a:pPr>
            <a:r>
              <a:rPr kumimoji="0" lang="zh-CN" altLang="en-US" sz="2600" b="0" i="0" u="none" strike="noStrike" kern="0" cap="none" spc="0" normalizeH="0" baseline="0" noProof="0" dirty="0">
                <a:ln>
                  <a:noFill/>
                </a:ln>
                <a:solidFill>
                  <a:srgbClr val="000000"/>
                </a:solidFill>
                <a:effectLst/>
                <a:uLnTx/>
                <a:uFillTx/>
                <a:latin typeface="Arial"/>
                <a:ea typeface="SimSun" pitchFamily="2" charset="-122"/>
                <a:cs typeface="+mn-cs"/>
              </a:rPr>
              <a:t>数值属性的相异性的常用度量包括：</a:t>
            </a:r>
            <a:r>
              <a:rPr kumimoji="0" lang="en-US" altLang="zh-CN" sz="2600" b="0" i="0" u="none" strike="noStrike" kern="0" cap="none" spc="0" normalizeH="0" baseline="0" noProof="0" dirty="0">
                <a:ln>
                  <a:noFill/>
                </a:ln>
                <a:solidFill>
                  <a:srgbClr val="000000"/>
                </a:solidFill>
                <a:effectLst/>
                <a:uLnTx/>
                <a:uFillTx/>
                <a:latin typeface="Arial"/>
                <a:ea typeface="SimSun" pitchFamily="2" charset="-122"/>
                <a:cs typeface="+mn-cs"/>
              </a:rPr>
              <a:t>Euclidean</a:t>
            </a:r>
            <a:r>
              <a:rPr kumimoji="0" lang="zh-CN" altLang="en-US" sz="2600" b="0" i="0" u="none" strike="noStrike" kern="0" cap="none" spc="0" normalizeH="0" baseline="0" noProof="0" dirty="0">
                <a:ln>
                  <a:noFill/>
                </a:ln>
                <a:solidFill>
                  <a:srgbClr val="000000"/>
                </a:solidFill>
                <a:effectLst/>
                <a:uLnTx/>
                <a:uFillTx/>
                <a:latin typeface="Arial"/>
                <a:ea typeface="SimSun" pitchFamily="2" charset="-122"/>
                <a:cs typeface="+mn-cs"/>
              </a:rPr>
              <a:t>距离，</a:t>
            </a:r>
            <a:r>
              <a:rPr kumimoji="0" lang="en-US" altLang="zh-CN" sz="2600" b="0" i="0" u="none" strike="noStrike" kern="0" cap="none" spc="0" normalizeH="0" baseline="0" noProof="0" dirty="0">
                <a:ln>
                  <a:noFill/>
                </a:ln>
                <a:solidFill>
                  <a:srgbClr val="000000"/>
                </a:solidFill>
                <a:effectLst/>
                <a:uLnTx/>
                <a:uFillTx/>
                <a:latin typeface="Arial"/>
                <a:ea typeface="SimSun" pitchFamily="2" charset="-122"/>
                <a:cs typeface="+mn-cs"/>
              </a:rPr>
              <a:t>Manhattan</a:t>
            </a:r>
            <a:r>
              <a:rPr kumimoji="0" lang="zh-CN" altLang="en-US" sz="2600" b="0" i="0" u="none" strike="noStrike" kern="0" cap="none" spc="0" normalizeH="0" baseline="0" noProof="0" dirty="0">
                <a:ln>
                  <a:noFill/>
                </a:ln>
                <a:solidFill>
                  <a:srgbClr val="000000"/>
                </a:solidFill>
                <a:effectLst/>
                <a:uLnTx/>
                <a:uFillTx/>
                <a:latin typeface="Arial"/>
                <a:ea typeface="SimSun" pitchFamily="2" charset="-122"/>
                <a:cs typeface="+mn-cs"/>
              </a:rPr>
              <a:t>距离和</a:t>
            </a:r>
            <a:r>
              <a:rPr kumimoji="0" lang="en-US" altLang="zh-CN" sz="2600" b="0" i="0" u="none" strike="noStrike" kern="0" cap="none" spc="0" normalizeH="0" baseline="0" noProof="0" dirty="0" err="1">
                <a:ln>
                  <a:noFill/>
                </a:ln>
                <a:solidFill>
                  <a:srgbClr val="000000"/>
                </a:solidFill>
                <a:effectLst/>
                <a:uLnTx/>
                <a:uFillTx/>
                <a:latin typeface="Arial"/>
                <a:ea typeface="SimSun" pitchFamily="2" charset="-122"/>
                <a:cs typeface="+mn-cs"/>
              </a:rPr>
              <a:t>Minkowski</a:t>
            </a:r>
            <a:r>
              <a:rPr kumimoji="0" lang="zh-CN" altLang="en-US" sz="2600" b="0" i="0" u="none" strike="noStrike" kern="0" cap="none" spc="0" normalizeH="0" baseline="0" noProof="0" dirty="0">
                <a:ln>
                  <a:noFill/>
                </a:ln>
                <a:solidFill>
                  <a:srgbClr val="000000"/>
                </a:solidFill>
                <a:effectLst/>
                <a:uLnTx/>
                <a:uFillTx/>
                <a:latin typeface="Arial"/>
                <a:ea typeface="SimSun" pitchFamily="2" charset="-122"/>
                <a:cs typeface="+mn-cs"/>
              </a:rPr>
              <a:t>距离，通常我们也把他们叫做</a:t>
            </a:r>
            <a:r>
              <a:rPr kumimoji="0" lang="en-US" altLang="zh-CN" sz="2600" b="0" i="1" u="none" strike="noStrike" kern="0" cap="none" spc="0" normalizeH="0" baseline="0" noProof="0" dirty="0">
                <a:ln>
                  <a:noFill/>
                </a:ln>
                <a:solidFill>
                  <a:srgbClr val="000000"/>
                </a:solidFill>
                <a:effectLst/>
                <a:uLnTx/>
                <a:uFillTx/>
                <a:latin typeface="Arial"/>
                <a:ea typeface="SimSun" pitchFamily="2" charset="-122"/>
                <a:cs typeface="+mn-cs"/>
              </a:rPr>
              <a:t>L</a:t>
            </a:r>
            <a:r>
              <a:rPr kumimoji="0" lang="en-US" altLang="zh-CN" sz="2600" b="0" i="1" u="none" strike="noStrike" kern="0" cap="none" spc="0" normalizeH="0" baseline="-25000" noProof="0" dirty="0">
                <a:ln>
                  <a:noFill/>
                </a:ln>
                <a:solidFill>
                  <a:srgbClr val="000000"/>
                </a:solidFill>
                <a:effectLst/>
                <a:uLnTx/>
                <a:uFillTx/>
                <a:latin typeface="Arial"/>
                <a:ea typeface="SimSun" pitchFamily="2" charset="-122"/>
                <a:cs typeface="+mn-cs"/>
              </a:rPr>
              <a:t>2</a:t>
            </a:r>
            <a:r>
              <a:rPr kumimoji="0" lang="en-US" altLang="zh-CN" sz="2600" b="0" i="1" u="none" strike="noStrike" kern="0" cap="none" spc="0" normalizeH="0" baseline="0" noProof="0" dirty="0">
                <a:ln>
                  <a:noFill/>
                </a:ln>
                <a:solidFill>
                  <a:srgbClr val="000000"/>
                </a:solidFill>
                <a:effectLst/>
                <a:uLnTx/>
                <a:uFillTx/>
                <a:latin typeface="Arial"/>
                <a:ea typeface="SimSun" pitchFamily="2" charset="-122"/>
                <a:cs typeface="+mn-cs"/>
              </a:rPr>
              <a:t>-norm</a:t>
            </a:r>
            <a:r>
              <a:rPr kumimoji="0" lang="zh-CN" altLang="en-US" sz="2600" b="0" i="0" u="none" strike="noStrike" kern="0" cap="none" spc="0" normalizeH="0" baseline="0" noProof="0" dirty="0">
                <a:ln>
                  <a:noFill/>
                </a:ln>
                <a:solidFill>
                  <a:srgbClr val="000000"/>
                </a:solidFill>
                <a:effectLst/>
                <a:uLnTx/>
                <a:uFillTx/>
                <a:latin typeface="Arial"/>
                <a:ea typeface="SimSun" pitchFamily="2" charset="-122"/>
                <a:cs typeface="+mn-cs"/>
              </a:rPr>
              <a:t>，</a:t>
            </a:r>
            <a:r>
              <a:rPr kumimoji="0" lang="en-US" altLang="zh-CN" sz="2600" b="0" i="1" u="none" strike="noStrike" kern="0" cap="none" spc="0" normalizeH="0" baseline="0" noProof="0" dirty="0">
                <a:ln>
                  <a:noFill/>
                </a:ln>
                <a:solidFill>
                  <a:srgbClr val="000000"/>
                </a:solidFill>
                <a:effectLst/>
                <a:uLnTx/>
                <a:uFillTx/>
                <a:latin typeface="Arial"/>
                <a:ea typeface="SimSun" pitchFamily="2" charset="-122"/>
                <a:cs typeface="+mn-cs"/>
              </a:rPr>
              <a:t>L</a:t>
            </a:r>
            <a:r>
              <a:rPr kumimoji="0" lang="en-US" altLang="zh-CN" sz="2600" b="0" i="1" u="none" strike="noStrike" kern="0" cap="none" spc="0" normalizeH="0" baseline="-25000" noProof="0" dirty="0">
                <a:ln>
                  <a:noFill/>
                </a:ln>
                <a:solidFill>
                  <a:srgbClr val="000000"/>
                </a:solidFill>
                <a:effectLst/>
                <a:uLnTx/>
                <a:uFillTx/>
                <a:latin typeface="Arial"/>
                <a:ea typeface="SimSun" pitchFamily="2" charset="-122"/>
                <a:cs typeface="+mn-cs"/>
              </a:rPr>
              <a:t>1</a:t>
            </a:r>
            <a:r>
              <a:rPr kumimoji="0" lang="en-US" altLang="zh-CN" sz="2600" b="0" i="1" u="none" strike="noStrike" kern="0" cap="none" spc="0" normalizeH="0" baseline="0" noProof="0" dirty="0">
                <a:ln>
                  <a:noFill/>
                </a:ln>
                <a:solidFill>
                  <a:srgbClr val="000000"/>
                </a:solidFill>
                <a:effectLst/>
                <a:uLnTx/>
                <a:uFillTx/>
                <a:latin typeface="Arial"/>
                <a:ea typeface="SimSun" pitchFamily="2" charset="-122"/>
                <a:cs typeface="+mn-cs"/>
              </a:rPr>
              <a:t>-norm</a:t>
            </a:r>
            <a:r>
              <a:rPr kumimoji="0" lang="zh-CN" altLang="en-US" sz="2600" b="0" i="0" u="none" strike="noStrike" kern="0" cap="none" spc="0" normalizeH="0" baseline="0" noProof="0" dirty="0">
                <a:ln>
                  <a:noFill/>
                </a:ln>
                <a:solidFill>
                  <a:srgbClr val="000000"/>
                </a:solidFill>
                <a:effectLst/>
                <a:uLnTx/>
                <a:uFillTx/>
                <a:latin typeface="Arial"/>
                <a:ea typeface="SimSun" pitchFamily="2" charset="-122"/>
                <a:cs typeface="+mn-cs"/>
              </a:rPr>
              <a:t>和</a:t>
            </a:r>
            <a:r>
              <a:rPr kumimoji="0" lang="en-US" altLang="zh-CN" sz="2600" b="0" i="1" u="none" strike="noStrike" kern="0" cap="none" spc="0" normalizeH="0" baseline="0" noProof="0" dirty="0" err="1">
                <a:ln>
                  <a:noFill/>
                </a:ln>
                <a:solidFill>
                  <a:srgbClr val="000000"/>
                </a:solidFill>
                <a:effectLst/>
                <a:uLnTx/>
                <a:uFillTx/>
                <a:latin typeface="Arial"/>
                <a:ea typeface="SimSun" pitchFamily="2" charset="-122"/>
                <a:cs typeface="+mn-cs"/>
              </a:rPr>
              <a:t>L</a:t>
            </a:r>
            <a:r>
              <a:rPr kumimoji="0" lang="en-US" altLang="zh-CN" sz="2600" b="0" i="1" u="none" strike="noStrike" kern="0" cap="none" spc="0" normalizeH="0" baseline="-25000" noProof="0" dirty="0" err="1">
                <a:ln>
                  <a:noFill/>
                </a:ln>
                <a:solidFill>
                  <a:srgbClr val="000000"/>
                </a:solidFill>
                <a:effectLst/>
                <a:uLnTx/>
                <a:uFillTx/>
                <a:latin typeface="Arial"/>
                <a:ea typeface="SimSun" pitchFamily="2" charset="-122"/>
                <a:cs typeface="+mn-cs"/>
              </a:rPr>
              <a:t>p</a:t>
            </a:r>
            <a:r>
              <a:rPr kumimoji="0" lang="en-US" altLang="zh-CN" sz="2600" b="0" i="1" u="none" strike="noStrike" kern="0" cap="none" spc="0" normalizeH="0" baseline="0" noProof="0" dirty="0">
                <a:ln>
                  <a:noFill/>
                </a:ln>
                <a:solidFill>
                  <a:srgbClr val="000000"/>
                </a:solidFill>
                <a:effectLst/>
                <a:uLnTx/>
                <a:uFillTx/>
                <a:latin typeface="Arial"/>
                <a:ea typeface="SimSun" pitchFamily="2" charset="-122"/>
                <a:cs typeface="+mn-cs"/>
              </a:rPr>
              <a:t>-norm</a:t>
            </a:r>
            <a:endParaRPr kumimoji="0" lang="zh-CN" altLang="en-US" sz="2200" b="0" i="1" u="none" strike="noStrike" kern="0" cap="none" spc="0" normalizeH="0" baseline="0" noProof="0" dirty="0">
              <a:ln>
                <a:noFill/>
              </a:ln>
              <a:solidFill>
                <a:srgbClr val="000000"/>
              </a:solidFill>
              <a:effectLst/>
              <a:uLnTx/>
              <a:uFillTx/>
              <a:latin typeface="Arial"/>
              <a:ea typeface="SimSun" pitchFamily="2" charset="-122"/>
              <a:cs typeface="+mn-cs"/>
            </a:endParaRPr>
          </a:p>
        </p:txBody>
      </p:sp>
    </p:spTree>
    <p:extLst>
      <p:ext uri="{BB962C8B-B14F-4D97-AF65-F5344CB8AC3E}">
        <p14:creationId xmlns:p14="http://schemas.microsoft.com/office/powerpoint/2010/main" val="106487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数值属性的相异性</a:t>
            </a:r>
          </a:p>
        </p:txBody>
      </p:sp>
      <p:sp>
        <p:nvSpPr>
          <p:cNvPr id="2" name="Rectangle 3">
            <a:extLst>
              <a:ext uri="{FF2B5EF4-FFF2-40B4-BE49-F238E27FC236}">
                <a16:creationId xmlns:a16="http://schemas.microsoft.com/office/drawing/2014/main" id="{145ABC18-8FB5-07F4-FF74-77FCE110702E}"/>
              </a:ext>
            </a:extLst>
          </p:cNvPr>
          <p:cNvSpPr txBox="1">
            <a:spLocks noChangeArrowheads="1"/>
          </p:cNvSpPr>
          <p:nvPr/>
        </p:nvSpPr>
        <p:spPr bwMode="auto">
          <a:xfrm>
            <a:off x="395288" y="1484313"/>
            <a:ext cx="8218487"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en-US" altLang="zh-CN" sz="2800" b="0" i="1" u="none" strike="noStrike" kern="0" cap="none" spc="0" normalizeH="0" baseline="0" noProof="0">
                <a:ln>
                  <a:noFill/>
                </a:ln>
                <a:solidFill>
                  <a:srgbClr val="000000"/>
                </a:solidFill>
                <a:effectLst/>
                <a:uLnTx/>
                <a:uFillTx/>
                <a:latin typeface="Arial"/>
                <a:ea typeface="SimSun" pitchFamily="2" charset="-122"/>
                <a:cs typeface="+mn-cs"/>
              </a:rPr>
              <a:t>Minkowski</a:t>
            </a:r>
            <a:r>
              <a:rPr kumimoji="0" lang="zh-CN" altLang="en-US" sz="2800" b="0" i="0" u="none" strike="noStrike" kern="0" cap="none" spc="0" normalizeH="0" baseline="0" noProof="0">
                <a:ln>
                  <a:noFill/>
                </a:ln>
                <a:solidFill>
                  <a:srgbClr val="000000"/>
                </a:solidFill>
                <a:effectLst/>
                <a:uLnTx/>
                <a:uFillTx/>
                <a:latin typeface="Arial"/>
                <a:ea typeface="SimSun" pitchFamily="2" charset="-122"/>
                <a:cs typeface="+mn-cs"/>
              </a:rPr>
              <a:t>距离</a:t>
            </a: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上式中，</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q</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为正整数，如果</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q=1</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则表示</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Manhattan</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距离，如果</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q=2</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则表示</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Euclidean</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距离</a:t>
            </a: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en-US" altLang="zh-CN" sz="2800" b="0" i="1" u="none" strike="noStrike" kern="0" cap="none" spc="0" normalizeH="0" baseline="0" noProof="0">
                <a:ln>
                  <a:noFill/>
                </a:ln>
                <a:solidFill>
                  <a:srgbClr val="000000"/>
                </a:solidFill>
                <a:effectLst/>
                <a:uLnTx/>
                <a:uFillTx/>
                <a:latin typeface="Arial"/>
                <a:ea typeface="SimSun" pitchFamily="2" charset="-122"/>
                <a:cs typeface="+mn-cs"/>
              </a:rPr>
              <a:t>Minkowski</a:t>
            </a:r>
            <a:r>
              <a:rPr kumimoji="0" lang="zh-CN" altLang="en-US" sz="2800" b="0" i="0" u="none" strike="noStrike" kern="0" cap="none" spc="0" normalizeH="0" baseline="0" noProof="0">
                <a:ln>
                  <a:noFill/>
                </a:ln>
                <a:solidFill>
                  <a:srgbClr val="000000"/>
                </a:solidFill>
                <a:effectLst/>
                <a:uLnTx/>
                <a:uFillTx/>
                <a:latin typeface="Arial"/>
                <a:ea typeface="SimSun" pitchFamily="2" charset="-122"/>
                <a:cs typeface="+mn-cs"/>
              </a:rPr>
              <a:t>距离的性质</a:t>
            </a:r>
          </a:p>
          <a:p>
            <a:pPr marL="669925" marR="0" lvl="1" indent="-325438" algn="l" defTabSz="914400" rtl="0" eaLnBrk="1" fontAlgn="base" latinLnBrk="0" hangingPunct="1">
              <a:lnSpc>
                <a:spcPct val="110000"/>
              </a:lnSpc>
              <a:spcBef>
                <a:spcPct val="20000"/>
              </a:spcBef>
              <a:spcAft>
                <a:spcPct val="0"/>
              </a:spcAft>
              <a:buClr>
                <a:srgbClr val="3B812F"/>
              </a:buClr>
              <a:buSzPct val="60000"/>
              <a:buFont typeface="Wingdings" panose="05000000000000000000" pitchFamily="2" charset="2"/>
              <a:buChar char="q"/>
              <a:tabLst/>
              <a:defRPr/>
            </a:pPr>
            <a:r>
              <a:rPr kumimoji="0" lang="zh-CN" altLang="en-US" sz="2400" b="0" i="1" u="none" strike="noStrike" kern="0" cap="none" spc="0" normalizeH="0" baseline="0" noProof="0">
                <a:ln>
                  <a:noFill/>
                </a:ln>
                <a:solidFill>
                  <a:srgbClr val="000000"/>
                </a:solidFill>
                <a:effectLst/>
                <a:uLnTx/>
                <a:uFillTx/>
                <a:latin typeface="Arial"/>
                <a:ea typeface="SimSun" pitchFamily="2" charset="-122"/>
              </a:rPr>
              <a:t>非负性：</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d(i,j)</a:t>
            </a:r>
            <a:r>
              <a:rPr kumimoji="0" lang="en-US" altLang="zh-CN" sz="2400" b="0" i="0" u="none" strike="noStrike" kern="0" cap="none" spc="0" normalizeH="0" baseline="0" noProof="0">
                <a:ln>
                  <a:noFill/>
                </a:ln>
                <a:solidFill>
                  <a:srgbClr val="000000"/>
                </a:solidFill>
                <a:effectLst/>
                <a:uLnTx/>
                <a:uFillTx/>
                <a:latin typeface="Arial"/>
                <a:ea typeface="SimSun" pitchFamily="2" charset="-122"/>
              </a:rPr>
              <a:t> </a:t>
            </a:r>
            <a:r>
              <a:rPr kumimoji="0" lang="en-US" altLang="zh-CN" sz="2400" b="0" i="0" u="none" strike="noStrike" kern="0" cap="none" spc="0" normalizeH="0" baseline="0" noProof="0">
                <a:ln>
                  <a:noFill/>
                </a:ln>
                <a:solidFill>
                  <a:srgbClr val="000000"/>
                </a:solidFill>
                <a:effectLst/>
                <a:uLnTx/>
                <a:uFillTx/>
                <a:latin typeface="Arial"/>
                <a:ea typeface="SimSun" pitchFamily="2" charset="-122"/>
                <a:sym typeface="Symbol" panose="05050102010706020507" pitchFamily="18" charset="2"/>
              </a:rPr>
              <a:t> 0</a:t>
            </a:r>
            <a:endParaRPr kumimoji="0" lang="en-US" altLang="zh-CN" sz="24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110000"/>
              </a:lnSpc>
              <a:spcBef>
                <a:spcPct val="20000"/>
              </a:spcBef>
              <a:spcAft>
                <a:spcPct val="0"/>
              </a:spcAft>
              <a:buClr>
                <a:srgbClr val="3B812F"/>
              </a:buClr>
              <a:buSzPct val="60000"/>
              <a:buFont typeface="Wingdings" panose="05000000000000000000" pitchFamily="2" charset="2"/>
              <a:buChar char="q"/>
              <a:tabLst/>
              <a:defRPr/>
            </a:pPr>
            <a:r>
              <a:rPr kumimoji="0" lang="zh-CN" altLang="en-US" sz="2400" b="0" i="1" u="none" strike="noStrike" kern="0" cap="none" spc="0" normalizeH="0" baseline="0" noProof="0">
                <a:ln>
                  <a:noFill/>
                </a:ln>
                <a:solidFill>
                  <a:srgbClr val="000000"/>
                </a:solidFill>
                <a:effectLst/>
                <a:uLnTx/>
                <a:uFillTx/>
                <a:latin typeface="Arial"/>
                <a:ea typeface="SimSun" pitchFamily="2" charset="-122"/>
              </a:rPr>
              <a:t>同一性：</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d(i,i)</a:t>
            </a:r>
            <a:r>
              <a:rPr kumimoji="0" lang="en-US" altLang="zh-CN" sz="2400" b="0" i="0" u="none" strike="noStrike" kern="0" cap="none" spc="0" normalizeH="0" baseline="0" noProof="0">
                <a:ln>
                  <a:noFill/>
                </a:ln>
                <a:solidFill>
                  <a:srgbClr val="000000"/>
                </a:solidFill>
                <a:effectLst/>
                <a:uLnTx/>
                <a:uFillTx/>
                <a:latin typeface="Arial"/>
                <a:ea typeface="SimSun" pitchFamily="2" charset="-122"/>
              </a:rPr>
              <a:t> </a:t>
            </a:r>
            <a:r>
              <a:rPr kumimoji="0" lang="en-US" altLang="zh-CN" sz="2400" b="0" i="0" u="none" strike="noStrike" kern="0" cap="none" spc="0" normalizeH="0" baseline="0" noProof="0">
                <a:ln>
                  <a:noFill/>
                </a:ln>
                <a:solidFill>
                  <a:srgbClr val="000000"/>
                </a:solidFill>
                <a:effectLst/>
                <a:uLnTx/>
                <a:uFillTx/>
                <a:latin typeface="Arial"/>
                <a:ea typeface="SimSun" pitchFamily="2" charset="-122"/>
                <a:sym typeface="Symbol" panose="05050102010706020507" pitchFamily="18" charset="2"/>
              </a:rPr>
              <a:t>= 0</a:t>
            </a:r>
            <a:endParaRPr kumimoji="0" lang="en-US" altLang="zh-CN" sz="24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110000"/>
              </a:lnSpc>
              <a:spcBef>
                <a:spcPct val="20000"/>
              </a:spcBef>
              <a:spcAft>
                <a:spcPct val="0"/>
              </a:spcAft>
              <a:buClr>
                <a:srgbClr val="3B812F"/>
              </a:buClr>
              <a:buSzPct val="60000"/>
              <a:buFont typeface="Wingdings" panose="05000000000000000000" pitchFamily="2" charset="2"/>
              <a:buChar char="q"/>
              <a:tabLst/>
              <a:defRPr/>
            </a:pPr>
            <a:r>
              <a:rPr kumimoji="0" lang="zh-CN" altLang="en-US" sz="2400" b="0" i="1" u="none" strike="noStrike" kern="0" cap="none" spc="0" normalizeH="0" baseline="0" noProof="0">
                <a:ln>
                  <a:noFill/>
                </a:ln>
                <a:solidFill>
                  <a:srgbClr val="000000"/>
                </a:solidFill>
                <a:effectLst/>
                <a:uLnTx/>
                <a:uFillTx/>
                <a:latin typeface="Arial"/>
                <a:ea typeface="SimSun" pitchFamily="2" charset="-122"/>
              </a:rPr>
              <a:t>对称性：</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d(i,j)</a:t>
            </a:r>
            <a:r>
              <a:rPr kumimoji="0" lang="en-US" altLang="zh-CN" sz="2400" b="0" i="0" u="none" strike="noStrike" kern="0" cap="none" spc="0" normalizeH="0" baseline="0" noProof="0">
                <a:ln>
                  <a:noFill/>
                </a:ln>
                <a:solidFill>
                  <a:srgbClr val="000000"/>
                </a:solidFill>
                <a:effectLst/>
                <a:uLnTx/>
                <a:uFillTx/>
                <a:latin typeface="Arial"/>
                <a:ea typeface="SimSun" pitchFamily="2" charset="-122"/>
              </a:rPr>
              <a:t> </a:t>
            </a:r>
            <a:r>
              <a:rPr kumimoji="0" lang="en-US" altLang="zh-CN" sz="2400" b="0" i="0" u="none" strike="noStrike" kern="0" cap="none" spc="0" normalizeH="0" baseline="0" noProof="0">
                <a:ln>
                  <a:noFill/>
                </a:ln>
                <a:solidFill>
                  <a:srgbClr val="000000"/>
                </a:solidFill>
                <a:effectLst/>
                <a:uLnTx/>
                <a:uFillTx/>
                <a:latin typeface="Arial"/>
                <a:ea typeface="SimSun" pitchFamily="2" charset="-122"/>
                <a:sym typeface="Symbol" panose="05050102010706020507" pitchFamily="18" charset="2"/>
              </a:rPr>
              <a:t>= </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d(j,i)</a:t>
            </a:r>
            <a:endParaRPr kumimoji="0" lang="en-US" altLang="zh-CN" sz="24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110000"/>
              </a:lnSpc>
              <a:spcBef>
                <a:spcPct val="20000"/>
              </a:spcBef>
              <a:spcAft>
                <a:spcPct val="0"/>
              </a:spcAft>
              <a:buClr>
                <a:srgbClr val="3B812F"/>
              </a:buClr>
              <a:buSzPct val="60000"/>
              <a:buFont typeface="Wingdings" panose="05000000000000000000" pitchFamily="2" charset="2"/>
              <a:buChar char="q"/>
              <a:tabLst/>
              <a:defRPr/>
            </a:pPr>
            <a:r>
              <a:rPr kumimoji="0" lang="zh-CN" altLang="en-US" sz="2400" b="0" i="1" u="none" strike="noStrike" kern="0" cap="none" spc="0" normalizeH="0" baseline="0" noProof="0">
                <a:ln>
                  <a:noFill/>
                </a:ln>
                <a:solidFill>
                  <a:srgbClr val="000000"/>
                </a:solidFill>
                <a:effectLst/>
                <a:uLnTx/>
                <a:uFillTx/>
                <a:latin typeface="Arial"/>
                <a:ea typeface="SimSun" pitchFamily="2" charset="-122"/>
              </a:rPr>
              <a:t>三角不等式：</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d(i,j)</a:t>
            </a:r>
            <a:r>
              <a:rPr kumimoji="0" lang="en-US" altLang="zh-CN" sz="2400" b="0" i="0" u="none" strike="noStrike" kern="0" cap="none" spc="0" normalizeH="0" baseline="0" noProof="0">
                <a:ln>
                  <a:noFill/>
                </a:ln>
                <a:solidFill>
                  <a:srgbClr val="000000"/>
                </a:solidFill>
                <a:effectLst/>
                <a:uLnTx/>
                <a:uFillTx/>
                <a:latin typeface="Arial"/>
                <a:ea typeface="SimSun" pitchFamily="2" charset="-122"/>
              </a:rPr>
              <a:t> </a:t>
            </a:r>
            <a:r>
              <a:rPr kumimoji="0" lang="en-US" altLang="zh-CN" sz="2400" b="0" i="0" u="none" strike="noStrike" kern="0" cap="none" spc="0" normalizeH="0" baseline="0" noProof="0">
                <a:ln>
                  <a:noFill/>
                </a:ln>
                <a:solidFill>
                  <a:srgbClr val="000000"/>
                </a:solidFill>
                <a:effectLst/>
                <a:uLnTx/>
                <a:uFillTx/>
                <a:latin typeface="Arial"/>
                <a:ea typeface="SimSun" pitchFamily="2" charset="-122"/>
                <a:sym typeface="Symbol" panose="05050102010706020507" pitchFamily="18" charset="2"/>
              </a:rPr>
              <a:t> </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d(i,k)</a:t>
            </a:r>
            <a:r>
              <a:rPr kumimoji="0" lang="en-US" altLang="zh-CN" sz="2400" b="0" i="0" u="none" strike="noStrike" kern="0" cap="none" spc="0" normalizeH="0" baseline="0" noProof="0">
                <a:ln>
                  <a:noFill/>
                </a:ln>
                <a:solidFill>
                  <a:srgbClr val="000000"/>
                </a:solidFill>
                <a:effectLst/>
                <a:uLnTx/>
                <a:uFillTx/>
                <a:latin typeface="Arial"/>
                <a:ea typeface="SimSun" pitchFamily="2" charset="-122"/>
              </a:rPr>
              <a:t> </a:t>
            </a:r>
            <a:r>
              <a:rPr kumimoji="0" lang="en-US" altLang="zh-CN" sz="2400" b="0" i="0" u="none" strike="noStrike" kern="0" cap="none" spc="0" normalizeH="0" baseline="0" noProof="0">
                <a:ln>
                  <a:noFill/>
                </a:ln>
                <a:solidFill>
                  <a:srgbClr val="000000"/>
                </a:solidFill>
                <a:effectLst/>
                <a:uLnTx/>
                <a:uFillTx/>
                <a:latin typeface="Arial"/>
                <a:ea typeface="SimSun" pitchFamily="2" charset="-122"/>
                <a:sym typeface="Symbol" panose="05050102010706020507" pitchFamily="18" charset="2"/>
              </a:rPr>
              <a:t>+ </a:t>
            </a:r>
            <a:r>
              <a:rPr kumimoji="0" lang="en-US" altLang="zh-CN" sz="2400" b="0" i="1" u="none" strike="noStrike" kern="0" cap="none" spc="0" normalizeH="0" baseline="0" noProof="0">
                <a:ln>
                  <a:noFill/>
                </a:ln>
                <a:solidFill>
                  <a:srgbClr val="000000"/>
                </a:solidFill>
                <a:effectLst/>
                <a:uLnTx/>
                <a:uFillTx/>
                <a:latin typeface="Arial"/>
                <a:ea typeface="SimSun" pitchFamily="2" charset="-122"/>
              </a:rPr>
              <a:t>d(k,j)</a:t>
            </a:r>
            <a:endParaRPr kumimoji="0" lang="en-US" altLang="zh-CN" sz="2000" b="0" i="1" u="none" strike="noStrike" kern="0" cap="none" spc="0" normalizeH="0" baseline="0" noProof="0">
              <a:ln>
                <a:noFill/>
              </a:ln>
              <a:solidFill>
                <a:srgbClr val="000000"/>
              </a:solidFill>
              <a:effectLst/>
              <a:uLnTx/>
              <a:uFillTx/>
              <a:latin typeface="Arial"/>
              <a:ea typeface="SimSun" pitchFamily="2" charset="-122"/>
            </a:endParaRPr>
          </a:p>
          <a:p>
            <a:pPr marL="1022350" marR="0" lvl="2" indent="-350838"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endParaRPr kumimoji="0" lang="zh-CN" altLang="en-US" sz="2000" b="0" i="0" u="none" strike="noStrike" kern="0" cap="none" spc="0" normalizeH="0" baseline="0" noProof="0" dirty="0">
              <a:ln>
                <a:noFill/>
              </a:ln>
              <a:solidFill>
                <a:srgbClr val="000000"/>
              </a:solidFill>
              <a:effectLst/>
              <a:uLnTx/>
              <a:uFillTx/>
              <a:latin typeface="Arial"/>
              <a:ea typeface="SimSun" pitchFamily="2" charset="-122"/>
            </a:endParaRPr>
          </a:p>
        </p:txBody>
      </p:sp>
      <p:graphicFrame>
        <p:nvGraphicFramePr>
          <p:cNvPr id="3" name="Object 4">
            <a:extLst>
              <a:ext uri="{FF2B5EF4-FFF2-40B4-BE49-F238E27FC236}">
                <a16:creationId xmlns:a16="http://schemas.microsoft.com/office/drawing/2014/main" id="{4BFE6580-3E7E-42D5-C022-71BD6E8DEF4D}"/>
              </a:ext>
            </a:extLst>
          </p:cNvPr>
          <p:cNvGraphicFramePr>
            <a:graphicFrameLocks noChangeAspect="1"/>
          </p:cNvGraphicFramePr>
          <p:nvPr/>
        </p:nvGraphicFramePr>
        <p:xfrm>
          <a:off x="1116013" y="2781300"/>
          <a:ext cx="6335712" cy="730250"/>
        </p:xfrm>
        <a:graphic>
          <a:graphicData uri="http://schemas.openxmlformats.org/presentationml/2006/ole">
            <mc:AlternateContent xmlns:mc="http://schemas.openxmlformats.org/markup-compatibility/2006">
              <mc:Choice xmlns:v="urn:schemas-microsoft-com:vml" Requires="v">
                <p:oleObj name="Equation" r:id="rId2" imgW="5181600" imgH="596900" progId="Equation.3">
                  <p:embed/>
                </p:oleObj>
              </mc:Choice>
              <mc:Fallback>
                <p:oleObj name="Equation" r:id="rId2" imgW="5181600" imgH="596900" progId="Equation.3">
                  <p:embed/>
                  <p:pic>
                    <p:nvPicPr>
                      <p:cNvPr id="63492" name="Object 4">
                        <a:extLst>
                          <a:ext uri="{FF2B5EF4-FFF2-40B4-BE49-F238E27FC236}">
                            <a16:creationId xmlns:a16="http://schemas.microsoft.com/office/drawing/2014/main" id="{556F344B-81A1-ADF9-C99A-7ABD482AA0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781300"/>
                        <a:ext cx="6335712"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769518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数值属性的相异性</a:t>
            </a:r>
          </a:p>
        </p:txBody>
      </p:sp>
      <p:sp>
        <p:nvSpPr>
          <p:cNvPr id="2" name="Rectangle 3">
            <a:extLst>
              <a:ext uri="{FF2B5EF4-FFF2-40B4-BE49-F238E27FC236}">
                <a16:creationId xmlns:a16="http://schemas.microsoft.com/office/drawing/2014/main" id="{A03C050C-B2AD-111C-D5E8-A69221D8FE98}"/>
              </a:ext>
            </a:extLst>
          </p:cNvPr>
          <p:cNvSpPr txBox="1">
            <a:spLocks noChangeArrowheads="1"/>
          </p:cNvSpPr>
          <p:nvPr/>
        </p:nvSpPr>
        <p:spPr bwMode="auto">
          <a:xfrm>
            <a:off x="395288" y="1484313"/>
            <a:ext cx="8218487"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800" b="0" i="0" u="none" strike="noStrike" kern="0" cap="none" spc="0" normalizeH="0" baseline="0" noProof="0">
                <a:ln>
                  <a:noFill/>
                </a:ln>
                <a:solidFill>
                  <a:srgbClr val="000000"/>
                </a:solidFill>
                <a:effectLst/>
                <a:uLnTx/>
                <a:uFillTx/>
                <a:latin typeface="Arial"/>
                <a:ea typeface="SimSun" pitchFamily="2" charset="-122"/>
                <a:cs typeface="+mn-cs"/>
              </a:rPr>
              <a:t>上确界距离（</a:t>
            </a:r>
            <a:r>
              <a:rPr kumimoji="0" lang="en-US" altLang="zh-CN" sz="2800" b="0" i="1" u="none" strike="noStrike" kern="0" cap="none" spc="0" normalizeH="0" baseline="0" noProof="0">
                <a:ln>
                  <a:noFill/>
                </a:ln>
                <a:solidFill>
                  <a:srgbClr val="000000"/>
                </a:solidFill>
                <a:effectLst/>
                <a:uLnTx/>
                <a:uFillTx/>
                <a:latin typeface="Arial"/>
                <a:ea typeface="SimSun" pitchFamily="2" charset="-122"/>
                <a:cs typeface="+mn-cs"/>
              </a:rPr>
              <a:t>L</a:t>
            </a:r>
            <a:r>
              <a:rPr kumimoji="0" lang="en-US" altLang="zh-CN" sz="2800" b="0" i="1" u="none" strike="noStrike" kern="0" cap="none" spc="0" normalizeH="0" baseline="-25000" noProof="0">
                <a:ln>
                  <a:noFill/>
                </a:ln>
                <a:solidFill>
                  <a:srgbClr val="000000"/>
                </a:solidFill>
                <a:effectLst/>
                <a:uLnTx/>
                <a:uFillTx/>
                <a:latin typeface="Arial"/>
                <a:ea typeface="SimSun" pitchFamily="2" charset="-122"/>
                <a:cs typeface="+mn-cs"/>
              </a:rPr>
              <a:t>∞</a:t>
            </a:r>
            <a:r>
              <a:rPr kumimoji="0" lang="en-US" altLang="zh-CN" sz="2800" b="0" i="1" u="none" strike="noStrike" kern="0" cap="none" spc="0" normalizeH="0" baseline="0" noProof="0">
                <a:ln>
                  <a:noFill/>
                </a:ln>
                <a:solidFill>
                  <a:srgbClr val="000000"/>
                </a:solidFill>
                <a:effectLst/>
                <a:uLnTx/>
                <a:uFillTx/>
                <a:latin typeface="Arial"/>
                <a:ea typeface="SimSun" pitchFamily="2" charset="-122"/>
                <a:cs typeface="+mn-cs"/>
              </a:rPr>
              <a:t>-norm</a:t>
            </a:r>
            <a:r>
              <a:rPr kumimoji="0" lang="zh-CN" altLang="en-US" sz="2800" b="0" i="0" u="none" strike="noStrike" kern="0" cap="none" spc="0" normalizeH="0" baseline="0" noProof="0">
                <a:ln>
                  <a:noFill/>
                </a:ln>
                <a:solidFill>
                  <a:srgbClr val="000000"/>
                </a:solidFill>
                <a:effectLst/>
                <a:uLnTx/>
                <a:uFillTx/>
                <a:latin typeface="Arial"/>
                <a:ea typeface="SimSun" pitchFamily="2" charset="-122"/>
                <a:cs typeface="+mn-cs"/>
              </a:rPr>
              <a:t>，或</a:t>
            </a:r>
            <a:r>
              <a:rPr kumimoji="0" lang="en-US" altLang="zh-CN" sz="2800" b="0" i="0" u="none" strike="noStrike" kern="0" cap="none" spc="0" normalizeH="0" baseline="0" noProof="0">
                <a:ln>
                  <a:noFill/>
                </a:ln>
                <a:solidFill>
                  <a:srgbClr val="000000"/>
                </a:solidFill>
                <a:effectLst/>
                <a:uLnTx/>
                <a:uFillTx/>
                <a:latin typeface="Arial"/>
                <a:ea typeface="SimSun" pitchFamily="2" charset="-122"/>
                <a:cs typeface="+mn-cs"/>
              </a:rPr>
              <a:t>Chebyshev</a:t>
            </a:r>
            <a:r>
              <a:rPr kumimoji="0" lang="zh-CN" altLang="en-US" sz="2800" b="0" i="0" u="none" strike="noStrike" kern="0" cap="none" spc="0" normalizeH="0" baseline="0" noProof="0">
                <a:ln>
                  <a:noFill/>
                </a:ln>
                <a:solidFill>
                  <a:srgbClr val="000000"/>
                </a:solidFill>
                <a:effectLst/>
                <a:uLnTx/>
                <a:uFillTx/>
                <a:latin typeface="Arial"/>
                <a:ea typeface="SimSun" pitchFamily="2" charset="-122"/>
                <a:cs typeface="+mn-cs"/>
              </a:rPr>
              <a:t>距离）</a:t>
            </a: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即</a:t>
            </a:r>
            <a:r>
              <a:rPr kumimoji="0" lang="en-US" altLang="zh-CN" sz="2000" b="0" i="0" u="none" strike="noStrike" kern="0" cap="none" spc="0" normalizeH="0" baseline="0" noProof="0">
                <a:ln>
                  <a:noFill/>
                </a:ln>
                <a:solidFill>
                  <a:srgbClr val="000000"/>
                </a:solidFill>
                <a:effectLst/>
                <a:uLnTx/>
                <a:uFillTx/>
                <a:latin typeface="Arial"/>
                <a:ea typeface="SimSun" pitchFamily="2" charset="-122"/>
              </a:rPr>
              <a:t>p</a:t>
            </a:r>
            <a:r>
              <a:rPr kumimoji="0" lang="en-US" altLang="zh-CN" sz="2000" b="0" i="0" u="none" strike="noStrike" kern="0" cap="none" spc="0" normalizeH="0" baseline="0" noProof="0">
                <a:ln>
                  <a:noFill/>
                </a:ln>
                <a:solidFill>
                  <a:srgbClr val="000000"/>
                </a:solidFill>
                <a:effectLst/>
                <a:uLnTx/>
                <a:uFillTx/>
                <a:latin typeface="Arial"/>
                <a:ea typeface="SimSun" pitchFamily="2" charset="-122"/>
                <a:sym typeface="Wingdings" panose="05000000000000000000" pitchFamily="2" charset="2"/>
              </a:rPr>
              <a:t></a:t>
            </a:r>
            <a:r>
              <a:rPr kumimoji="0" lang="en-US" altLang="zh-CN" sz="2000" b="0" i="0" u="none" strike="noStrike" kern="0" cap="none" spc="0" normalizeH="0" baseline="0" noProof="0">
                <a:ln>
                  <a:noFill/>
                </a:ln>
                <a:solidFill>
                  <a:srgbClr val="000000"/>
                </a:solidFill>
                <a:effectLst/>
                <a:uLnTx/>
                <a:uFillTx/>
                <a:latin typeface="Arial"/>
                <a:ea typeface="SimSun" pitchFamily="2" charset="-122"/>
              </a:rPr>
              <a:t>∞</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时的</a:t>
            </a:r>
            <a:r>
              <a:rPr kumimoji="0" lang="en-US" altLang="zh-CN" sz="2000" b="0" i="0" u="none" strike="noStrike" kern="0" cap="none" spc="0" normalizeH="0" baseline="0" noProof="0">
                <a:ln>
                  <a:noFill/>
                </a:ln>
                <a:solidFill>
                  <a:srgbClr val="000000"/>
                </a:solidFill>
                <a:effectLst/>
                <a:uLnTx/>
                <a:uFillTx/>
                <a:latin typeface="Arial"/>
                <a:ea typeface="SimSun" pitchFamily="2" charset="-122"/>
              </a:rPr>
              <a:t>Minkowski</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距离</a:t>
            </a: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上确界距离是属性值差的最大值</a:t>
            </a:r>
            <a:endParaRPr kumimoji="0" lang="en-US" altLang="zh-CN" sz="2000" b="0" i="0" u="none" strike="noStrike" kern="0" cap="none" spc="0" normalizeH="0" baseline="0" noProof="0" dirty="0">
              <a:ln>
                <a:noFill/>
              </a:ln>
              <a:solidFill>
                <a:srgbClr val="000000"/>
              </a:solidFill>
              <a:effectLst/>
              <a:uLnTx/>
              <a:uFillTx/>
              <a:latin typeface="Arial"/>
              <a:ea typeface="SimSun" pitchFamily="2" charset="-122"/>
            </a:endParaRPr>
          </a:p>
        </p:txBody>
      </p:sp>
      <p:pic>
        <p:nvPicPr>
          <p:cNvPr id="3" name="Picture 10">
            <a:extLst>
              <a:ext uri="{FF2B5EF4-FFF2-40B4-BE49-F238E27FC236}">
                <a16:creationId xmlns:a16="http://schemas.microsoft.com/office/drawing/2014/main" id="{29356F8C-2F8C-2625-8760-90081D451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492375"/>
            <a:ext cx="601980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9994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结构化数据的重要性</a:t>
            </a:r>
          </a:p>
        </p:txBody>
      </p:sp>
      <p:sp>
        <p:nvSpPr>
          <p:cNvPr id="3" name="Rectangle 3">
            <a:extLst>
              <a:ext uri="{FF2B5EF4-FFF2-40B4-BE49-F238E27FC236}">
                <a16:creationId xmlns:a16="http://schemas.microsoft.com/office/drawing/2014/main" id="{C62E59F5-5BDB-BF60-7339-F701656ECAFA}"/>
              </a:ext>
            </a:extLst>
          </p:cNvPr>
          <p:cNvSpPr txBox="1">
            <a:spLocks noChangeArrowheads="1"/>
          </p:cNvSpPr>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维度</a:t>
            </a:r>
            <a:endParaRPr kumimoji="0" lang="en-US" altLang="zh-CN" sz="3000" b="0" i="0" u="none" strike="noStrike" kern="0" cap="none" spc="0" normalizeH="0" baseline="0" noProof="0">
              <a:ln>
                <a:noFill/>
              </a:ln>
              <a:solidFill>
                <a:srgbClr val="000000"/>
              </a:solidFill>
              <a:effectLst/>
              <a:uLnTx/>
              <a:uFillTx/>
              <a:latin typeface="Arial"/>
              <a:ea typeface="SimSun" pitchFamily="2" charset="-122"/>
              <a:cs typeface="+mn-cs"/>
            </a:endParaRP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“维度诅咒”问题</a:t>
            </a:r>
            <a:endParaRPr kumimoji="0" lang="en-US" altLang="zh-CN" sz="2600" b="0" i="0" u="none" strike="noStrike" kern="0" cap="none" spc="0" normalizeH="0" baseline="0" noProof="0">
              <a:ln>
                <a:noFill/>
              </a:ln>
              <a:solidFill>
                <a:srgbClr val="000000"/>
              </a:solidFill>
              <a:effectLst/>
              <a:uLnTx/>
              <a:uFillTx/>
              <a:latin typeface="Arial"/>
              <a:ea typeface="SimSun" pitchFamily="2" charset="-122"/>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稀疏性</a:t>
            </a:r>
            <a:endParaRPr kumimoji="0" lang="en-US" altLang="zh-CN" sz="3000" b="0" i="0" u="none" strike="noStrike" kern="0" cap="none" spc="0" normalizeH="0" baseline="0" noProof="0">
              <a:ln>
                <a:noFill/>
              </a:ln>
              <a:solidFill>
                <a:srgbClr val="000000"/>
              </a:solidFill>
              <a:effectLst/>
              <a:uLnTx/>
              <a:uFillTx/>
              <a:latin typeface="Arial"/>
              <a:ea typeface="SimSun" pitchFamily="2" charset="-122"/>
              <a:cs typeface="+mn-cs"/>
            </a:endParaRP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数据矩阵中大部分元素值为零</a:t>
            </a:r>
            <a:endParaRPr kumimoji="0" lang="en-US" altLang="zh-CN" sz="2600" b="0" i="0" u="none" strike="noStrike" kern="0" cap="none" spc="0" normalizeH="0" baseline="0" noProof="0">
              <a:ln>
                <a:noFill/>
              </a:ln>
              <a:solidFill>
                <a:srgbClr val="000000"/>
              </a:solidFill>
              <a:effectLst/>
              <a:uLnTx/>
              <a:uFillTx/>
              <a:latin typeface="Arial"/>
              <a:ea typeface="SimSun" pitchFamily="2" charset="-122"/>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解析度</a:t>
            </a:r>
            <a:endParaRPr kumimoji="0" lang="en-US" altLang="zh-CN" sz="3000" b="0" i="0" u="none" strike="noStrike" kern="0" cap="none" spc="0" normalizeH="0" baseline="0" noProof="0">
              <a:ln>
                <a:noFill/>
              </a:ln>
              <a:solidFill>
                <a:srgbClr val="000000"/>
              </a:solidFill>
              <a:effectLst/>
              <a:uLnTx/>
              <a:uFillTx/>
              <a:latin typeface="Arial"/>
              <a:ea typeface="SimSun" pitchFamily="2" charset="-122"/>
              <a:cs typeface="+mn-cs"/>
            </a:endParaRP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模式依赖于规模</a:t>
            </a:r>
            <a:r>
              <a:rPr kumimoji="0" lang="en-US" altLang="zh-CN" sz="2600" b="0" i="0" u="none" strike="noStrike" kern="0" cap="none" spc="0" normalizeH="0" baseline="0" noProof="0">
                <a:ln>
                  <a:noFill/>
                </a:ln>
                <a:solidFill>
                  <a:srgbClr val="000000"/>
                </a:solidFill>
                <a:effectLst/>
                <a:uLnTx/>
                <a:uFillTx/>
                <a:latin typeface="Arial"/>
                <a:ea typeface="SimSun" pitchFamily="2" charset="-122"/>
              </a:rPr>
              <a:t> </a:t>
            </a: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分布</a:t>
            </a:r>
            <a:endParaRPr kumimoji="0" lang="en-US" altLang="zh-CN" sz="3000" b="0" i="0" u="none" strike="noStrike" kern="0" cap="none" spc="0" normalizeH="0" baseline="0" noProof="0">
              <a:ln>
                <a:noFill/>
              </a:ln>
              <a:solidFill>
                <a:srgbClr val="000000"/>
              </a:solidFill>
              <a:effectLst/>
              <a:uLnTx/>
              <a:uFillTx/>
              <a:latin typeface="Arial"/>
              <a:ea typeface="SimSun" pitchFamily="2" charset="-122"/>
              <a:cs typeface="+mn-cs"/>
            </a:endParaRP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中心与跨度</a:t>
            </a:r>
            <a:endParaRPr kumimoji="0" lang="en-US" altLang="zh-CN" sz="2600" b="0" i="0" u="none" strike="noStrike" kern="0" cap="none" spc="0" normalizeH="0" baseline="0" noProof="0" dirty="0">
              <a:ln>
                <a:noFill/>
              </a:ln>
              <a:solidFill>
                <a:srgbClr val="000000"/>
              </a:solidFill>
              <a:effectLst/>
              <a:uLnTx/>
              <a:uFillTx/>
              <a:latin typeface="Arial"/>
              <a:ea typeface="SimSun" pitchFamily="2" charset="-122"/>
            </a:endParaRPr>
          </a:p>
        </p:txBody>
      </p:sp>
    </p:spTree>
    <p:extLst>
      <p:ext uri="{BB962C8B-B14F-4D97-AF65-F5344CB8AC3E}">
        <p14:creationId xmlns:p14="http://schemas.microsoft.com/office/powerpoint/2010/main" val="40333856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数值属性的相异性：相异性矩阵示例</a:t>
            </a:r>
          </a:p>
        </p:txBody>
      </p:sp>
      <p:graphicFrame>
        <p:nvGraphicFramePr>
          <p:cNvPr id="10" name="Object 4">
            <a:extLst>
              <a:ext uri="{FF2B5EF4-FFF2-40B4-BE49-F238E27FC236}">
                <a16:creationId xmlns:a16="http://schemas.microsoft.com/office/drawing/2014/main" id="{C5571EAE-6DC7-C927-4DA3-DB5D0DAE6479}"/>
              </a:ext>
            </a:extLst>
          </p:cNvPr>
          <p:cNvGraphicFramePr>
            <a:graphicFrameLocks noChangeAspect="1"/>
          </p:cNvGraphicFramePr>
          <p:nvPr/>
        </p:nvGraphicFramePr>
        <p:xfrm>
          <a:off x="304800" y="1331913"/>
          <a:ext cx="2962275" cy="1363662"/>
        </p:xfrm>
        <a:graphic>
          <a:graphicData uri="http://schemas.openxmlformats.org/presentationml/2006/ole">
            <mc:AlternateContent xmlns:mc="http://schemas.openxmlformats.org/markup-compatibility/2006">
              <mc:Choice xmlns:v="urn:schemas-microsoft-com:vml" Requires="v">
                <p:oleObj name="Worksheet" r:id="rId2" imgW="1838249" imgH="819302" progId="Excel.Sheet.8">
                  <p:embed/>
                </p:oleObj>
              </mc:Choice>
              <mc:Fallback>
                <p:oleObj name="Worksheet" r:id="rId2" imgW="1838249" imgH="819302" progId="Excel.Sheet.8">
                  <p:embed/>
                  <p:pic>
                    <p:nvPicPr>
                      <p:cNvPr id="65539" name="Object 4">
                        <a:extLst>
                          <a:ext uri="{FF2B5EF4-FFF2-40B4-BE49-F238E27FC236}">
                            <a16:creationId xmlns:a16="http://schemas.microsoft.com/office/drawing/2014/main" id="{5253DDEF-16F4-87F2-B5F6-362969BBD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31913"/>
                        <a:ext cx="2962275" cy="136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5">
            <a:extLst>
              <a:ext uri="{FF2B5EF4-FFF2-40B4-BE49-F238E27FC236}">
                <a16:creationId xmlns:a16="http://schemas.microsoft.com/office/drawing/2014/main" id="{794FB517-7519-8D5D-9DFB-24ADF1D04D74}"/>
              </a:ext>
            </a:extLst>
          </p:cNvPr>
          <p:cNvGraphicFramePr>
            <a:graphicFrameLocks noChangeAspect="1"/>
          </p:cNvGraphicFramePr>
          <p:nvPr/>
        </p:nvGraphicFramePr>
        <p:xfrm>
          <a:off x="3810000" y="1712913"/>
          <a:ext cx="4948238" cy="1320800"/>
        </p:xfrm>
        <a:graphic>
          <a:graphicData uri="http://schemas.openxmlformats.org/presentationml/2006/ole">
            <mc:AlternateContent xmlns:mc="http://schemas.openxmlformats.org/markup-compatibility/2006">
              <mc:Choice xmlns:v="urn:schemas-microsoft-com:vml" Requires="v">
                <p:oleObj name="Worksheet" r:id="rId4" imgW="3057449" imgH="819302" progId="Excel.Sheet.8">
                  <p:embed/>
                </p:oleObj>
              </mc:Choice>
              <mc:Fallback>
                <p:oleObj name="Worksheet" r:id="rId4" imgW="3057449" imgH="819302" progId="Excel.Sheet.8">
                  <p:embed/>
                  <p:pic>
                    <p:nvPicPr>
                      <p:cNvPr id="65540" name="Object 5">
                        <a:extLst>
                          <a:ext uri="{FF2B5EF4-FFF2-40B4-BE49-F238E27FC236}">
                            <a16:creationId xmlns:a16="http://schemas.microsoft.com/office/drawing/2014/main" id="{79FB27BD-9CA8-5991-1F05-E0F8F5CCC2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1712913"/>
                        <a:ext cx="4948238"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6">
            <a:extLst>
              <a:ext uri="{FF2B5EF4-FFF2-40B4-BE49-F238E27FC236}">
                <a16:creationId xmlns:a16="http://schemas.microsoft.com/office/drawing/2014/main" id="{FD2BD909-6AA9-2163-D9DC-D0EB2ABFA4C7}"/>
              </a:ext>
            </a:extLst>
          </p:cNvPr>
          <p:cNvGraphicFramePr>
            <a:graphicFrameLocks noChangeAspect="1"/>
          </p:cNvGraphicFramePr>
          <p:nvPr/>
        </p:nvGraphicFramePr>
        <p:xfrm>
          <a:off x="3810000" y="3541713"/>
          <a:ext cx="4948238" cy="1320800"/>
        </p:xfrm>
        <a:graphic>
          <a:graphicData uri="http://schemas.openxmlformats.org/presentationml/2006/ole">
            <mc:AlternateContent xmlns:mc="http://schemas.openxmlformats.org/markup-compatibility/2006">
              <mc:Choice xmlns:v="urn:schemas-microsoft-com:vml" Requires="v">
                <p:oleObj name="Worksheet" r:id="rId6" imgW="3057449" imgH="819302" progId="Excel.Sheet.8">
                  <p:embed/>
                </p:oleObj>
              </mc:Choice>
              <mc:Fallback>
                <p:oleObj name="Worksheet" r:id="rId6" imgW="3057449" imgH="819302" progId="Excel.Sheet.8">
                  <p:embed/>
                  <p:pic>
                    <p:nvPicPr>
                      <p:cNvPr id="65541" name="Object 6">
                        <a:extLst>
                          <a:ext uri="{FF2B5EF4-FFF2-40B4-BE49-F238E27FC236}">
                            <a16:creationId xmlns:a16="http://schemas.microsoft.com/office/drawing/2014/main" id="{1976B631-4500-3E80-2FA0-1C4384119B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3541713"/>
                        <a:ext cx="4948238"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7">
            <a:extLst>
              <a:ext uri="{FF2B5EF4-FFF2-40B4-BE49-F238E27FC236}">
                <a16:creationId xmlns:a16="http://schemas.microsoft.com/office/drawing/2014/main" id="{6AE197A1-495A-FFE9-4883-076024204244}"/>
              </a:ext>
            </a:extLst>
          </p:cNvPr>
          <p:cNvGraphicFramePr>
            <a:graphicFrameLocks noChangeAspect="1"/>
          </p:cNvGraphicFramePr>
          <p:nvPr/>
        </p:nvGraphicFramePr>
        <p:xfrm>
          <a:off x="3810000" y="5367338"/>
          <a:ext cx="4872038" cy="1374775"/>
        </p:xfrm>
        <a:graphic>
          <a:graphicData uri="http://schemas.openxmlformats.org/presentationml/2006/ole">
            <mc:AlternateContent xmlns:mc="http://schemas.openxmlformats.org/markup-compatibility/2006">
              <mc:Choice xmlns:v="urn:schemas-microsoft-com:vml" Requires="v">
                <p:oleObj name="Worksheet" r:id="rId8" imgW="3057449" imgH="838200" progId="Excel.Sheet.8">
                  <p:embed/>
                </p:oleObj>
              </mc:Choice>
              <mc:Fallback>
                <p:oleObj name="Worksheet" r:id="rId8" imgW="3057449" imgH="838200" progId="Excel.Sheet.8">
                  <p:embed/>
                  <p:pic>
                    <p:nvPicPr>
                      <p:cNvPr id="65542" name="Object 7">
                        <a:extLst>
                          <a:ext uri="{FF2B5EF4-FFF2-40B4-BE49-F238E27FC236}">
                            <a16:creationId xmlns:a16="http://schemas.microsoft.com/office/drawing/2014/main" id="{5E308AD7-66C1-CDAA-720E-01F6C06A0B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0" y="5367338"/>
                        <a:ext cx="4872038"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Rectangle 16">
            <a:extLst>
              <a:ext uri="{FF2B5EF4-FFF2-40B4-BE49-F238E27FC236}">
                <a16:creationId xmlns:a16="http://schemas.microsoft.com/office/drawing/2014/main" id="{1DFC96DA-FE9C-97FF-7CC3-999006FD90B2}"/>
              </a:ext>
            </a:extLst>
          </p:cNvPr>
          <p:cNvSpPr>
            <a:spLocks noChangeArrowheads="1"/>
          </p:cNvSpPr>
          <p:nvPr/>
        </p:nvSpPr>
        <p:spPr bwMode="auto">
          <a:xfrm>
            <a:off x="3595688" y="1179513"/>
            <a:ext cx="25765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Manhattan (</a:t>
            </a:r>
            <a:r>
              <a:rPr kumimoji="0" lang="en-US" altLang="zh-CN" sz="1800" b="1" i="1"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L</a:t>
            </a:r>
            <a:r>
              <a:rPr kumimoji="0" lang="en-US" altLang="zh-CN" sz="1800" b="1" i="1" u="none" strike="noStrike" kern="0" cap="none" spc="0" normalizeH="0" baseline="-25000" noProof="0">
                <a:ln>
                  <a:noFill/>
                </a:ln>
                <a:solidFill>
                  <a:srgbClr val="000000"/>
                </a:solidFill>
                <a:effectLst/>
                <a:uLnTx/>
                <a:uFillTx/>
                <a:latin typeface="Arial" panose="020B0604020202020204" pitchFamily="34" charset="0"/>
                <a:ea typeface="SimSun" panose="02010600030101010101" pitchFamily="2" charset="-122"/>
              </a:rPr>
              <a:t>1</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a:t>
            </a:r>
          </a:p>
        </p:txBody>
      </p:sp>
      <p:sp>
        <p:nvSpPr>
          <p:cNvPr id="15" name="Rectangle 17">
            <a:extLst>
              <a:ext uri="{FF2B5EF4-FFF2-40B4-BE49-F238E27FC236}">
                <a16:creationId xmlns:a16="http://schemas.microsoft.com/office/drawing/2014/main" id="{D742A6B4-7D83-9915-A170-C5950C3A0A0F}"/>
              </a:ext>
            </a:extLst>
          </p:cNvPr>
          <p:cNvSpPr>
            <a:spLocks noChangeArrowheads="1"/>
          </p:cNvSpPr>
          <p:nvPr/>
        </p:nvSpPr>
        <p:spPr bwMode="auto">
          <a:xfrm>
            <a:off x="3581400" y="3008313"/>
            <a:ext cx="1719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Euclidean (</a:t>
            </a:r>
            <a:r>
              <a:rPr kumimoji="0" lang="en-US" altLang="zh-CN" sz="1800" b="1" i="1"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L</a:t>
            </a:r>
            <a:r>
              <a:rPr kumimoji="0" lang="en-US" altLang="zh-CN" sz="1800" b="1" i="1" u="none" strike="noStrike" kern="0" cap="none" spc="0" normalizeH="0" baseline="-25000" noProof="0">
                <a:ln>
                  <a:noFill/>
                </a:ln>
                <a:solidFill>
                  <a:srgbClr val="000000"/>
                </a:solidFill>
                <a:effectLst/>
                <a:uLnTx/>
                <a:uFillTx/>
                <a:latin typeface="Arial" panose="020B0604020202020204" pitchFamily="34" charset="0"/>
                <a:ea typeface="SimSun" panose="02010600030101010101" pitchFamily="2" charset="-122"/>
              </a:rPr>
              <a:t>2</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a:t>
            </a:r>
          </a:p>
        </p:txBody>
      </p:sp>
      <p:sp>
        <p:nvSpPr>
          <p:cNvPr id="16" name="Rectangle 18">
            <a:extLst>
              <a:ext uri="{FF2B5EF4-FFF2-40B4-BE49-F238E27FC236}">
                <a16:creationId xmlns:a16="http://schemas.microsoft.com/office/drawing/2014/main" id="{74E003DC-1750-751B-EE8F-ACA4152EDEE3}"/>
              </a:ext>
            </a:extLst>
          </p:cNvPr>
          <p:cNvSpPr>
            <a:spLocks noChangeArrowheads="1"/>
          </p:cNvSpPr>
          <p:nvPr/>
        </p:nvSpPr>
        <p:spPr bwMode="auto">
          <a:xfrm>
            <a:off x="3657600" y="4913313"/>
            <a:ext cx="18716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上确界距离 </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a:t>
            </a:r>
            <a:r>
              <a:rPr kumimoji="0" lang="en-US" altLang="zh-CN" sz="1800" b="1" i="1"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L</a:t>
            </a:r>
            <a:r>
              <a:rPr kumimoji="0" lang="en-US" altLang="zh-CN" sz="1800" b="1" i="1" u="none" strike="noStrike" kern="0" cap="none" spc="0" normalizeH="0" baseline="-25000" noProof="0">
                <a:ln>
                  <a:noFill/>
                </a:ln>
                <a:solidFill>
                  <a:srgbClr val="000000"/>
                </a:solidFill>
                <a:effectLst/>
                <a:uLnTx/>
                <a:uFillTx/>
                <a:latin typeface="Arial" panose="020B0604020202020204" pitchFamily="34" charset="0"/>
                <a:ea typeface="SimSun" panose="02010600030101010101" pitchFamily="2" charset="-122"/>
              </a:rPr>
              <a:t>∞</a:t>
            </a:r>
            <a:r>
              <a:rPr kumimoji="0" lang="en-US" altLang="zh-CN" sz="1800" b="1" i="0" u="none" strike="noStrike" kern="0" cap="none" spc="0" normalizeH="0" baseline="0" noProof="0">
                <a:ln>
                  <a:noFill/>
                </a:ln>
                <a:solidFill>
                  <a:srgbClr val="000000"/>
                </a:solidFill>
                <a:effectLst/>
                <a:uLnTx/>
                <a:uFillTx/>
                <a:latin typeface="Arial" panose="020B0604020202020204" pitchFamily="34" charset="0"/>
                <a:ea typeface="SimSun" panose="02010600030101010101" pitchFamily="2" charset="-122"/>
              </a:rPr>
              <a:t>)</a:t>
            </a:r>
          </a:p>
        </p:txBody>
      </p:sp>
      <p:graphicFrame>
        <p:nvGraphicFramePr>
          <p:cNvPr id="17" name="Object 19">
            <a:extLst>
              <a:ext uri="{FF2B5EF4-FFF2-40B4-BE49-F238E27FC236}">
                <a16:creationId xmlns:a16="http://schemas.microsoft.com/office/drawing/2014/main" id="{5C585BEF-FBDE-0CB3-9FF6-C0F60DD3F14F}"/>
              </a:ext>
            </a:extLst>
          </p:cNvPr>
          <p:cNvGraphicFramePr>
            <a:graphicFrameLocks noChangeAspect="1"/>
          </p:cNvGraphicFramePr>
          <p:nvPr/>
        </p:nvGraphicFramePr>
        <p:xfrm>
          <a:off x="265113" y="2932113"/>
          <a:ext cx="3006725" cy="3810000"/>
        </p:xfrm>
        <a:graphic>
          <a:graphicData uri="http://schemas.openxmlformats.org/presentationml/2006/ole">
            <mc:AlternateContent xmlns:mc="http://schemas.openxmlformats.org/markup-compatibility/2006">
              <mc:Choice xmlns:v="urn:schemas-microsoft-com:vml" Requires="v">
                <p:oleObj name="SmartDraw" r:id="rId10" imgW="4379976" imgH="5551932" progId="SmartDraw.2">
                  <p:embed/>
                </p:oleObj>
              </mc:Choice>
              <mc:Fallback>
                <p:oleObj name="SmartDraw" r:id="rId10" imgW="4379976" imgH="5551932" progId="SmartDraw.2">
                  <p:embed/>
                  <p:pic>
                    <p:nvPicPr>
                      <p:cNvPr id="65546" name="Object 19">
                        <a:extLst>
                          <a:ext uri="{FF2B5EF4-FFF2-40B4-BE49-F238E27FC236}">
                            <a16:creationId xmlns:a16="http://schemas.microsoft.com/office/drawing/2014/main" id="{106154AF-21F1-072B-5322-E4C0D1CE970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5113" y="2932113"/>
                        <a:ext cx="300672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210963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序数属性的临近性度量</a:t>
            </a:r>
          </a:p>
        </p:txBody>
      </p:sp>
      <p:sp>
        <p:nvSpPr>
          <p:cNvPr id="2" name="Rectangle 3">
            <a:extLst>
              <a:ext uri="{FF2B5EF4-FFF2-40B4-BE49-F238E27FC236}">
                <a16:creationId xmlns:a16="http://schemas.microsoft.com/office/drawing/2014/main" id="{9625B7B9-95B6-E375-FEF7-D510E903452C}"/>
              </a:ext>
            </a:extLst>
          </p:cNvPr>
          <p:cNvSpPr txBox="1">
            <a:spLocks noChangeArrowheads="1"/>
          </p:cNvSpPr>
          <p:nvPr/>
        </p:nvSpPr>
        <p:spPr bwMode="auto">
          <a:xfrm>
            <a:off x="457200" y="1600200"/>
            <a:ext cx="6400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cs typeface="+mn-cs"/>
              </a:rPr>
              <a:t>一个序数型变量可以是离散的或者是连续的</a:t>
            </a:r>
          </a:p>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cs typeface="+mn-cs"/>
              </a:rPr>
              <a:t>序数型变量的值之间是有顺序关系的，比如：讲师、副教授、正教授。</a:t>
            </a:r>
          </a:p>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cs typeface="+mn-cs"/>
              </a:rPr>
              <a:t>假设</a:t>
            </a:r>
            <a:r>
              <a:rPr kumimoji="0" lang="en-US" altLang="zh-CN" sz="2200" b="0" i="1" u="none" strike="noStrike" kern="0" cap="none" spc="0" normalizeH="0" baseline="0" noProof="0">
                <a:ln>
                  <a:noFill/>
                </a:ln>
                <a:solidFill>
                  <a:srgbClr val="000000"/>
                </a:solidFill>
                <a:effectLst/>
                <a:uLnTx/>
                <a:uFillTx/>
                <a:latin typeface="Arial"/>
                <a:ea typeface="SimSun" pitchFamily="2" charset="-122"/>
                <a:cs typeface="+mn-cs"/>
              </a:rPr>
              <a:t>f</a:t>
            </a:r>
            <a:r>
              <a:rPr kumimoji="0" lang="zh-CN" altLang="en-US" sz="2200" b="0" i="0" u="none" strike="noStrike" kern="0" cap="none" spc="0" normalizeH="0" baseline="0" noProof="0">
                <a:ln>
                  <a:noFill/>
                </a:ln>
                <a:solidFill>
                  <a:srgbClr val="000000"/>
                </a:solidFill>
                <a:effectLst/>
                <a:uLnTx/>
                <a:uFillTx/>
                <a:latin typeface="Arial"/>
                <a:ea typeface="SimSun" pitchFamily="2" charset="-122"/>
                <a:cs typeface="+mn-cs"/>
              </a:rPr>
              <a:t>是描述</a:t>
            </a:r>
            <a:r>
              <a:rPr kumimoji="0" lang="en-US" altLang="zh-CN" sz="2200" b="0" i="1" u="none" strike="noStrike" kern="0" cap="none" spc="0" normalizeH="0" baseline="0" noProof="0">
                <a:ln>
                  <a:noFill/>
                </a:ln>
                <a:solidFill>
                  <a:srgbClr val="000000"/>
                </a:solidFill>
                <a:effectLst/>
                <a:uLnTx/>
                <a:uFillTx/>
                <a:latin typeface="Arial"/>
                <a:ea typeface="SimSun" pitchFamily="2" charset="-122"/>
                <a:cs typeface="+mn-cs"/>
              </a:rPr>
              <a:t>n</a:t>
            </a:r>
            <a:r>
              <a:rPr kumimoji="0" lang="zh-CN" altLang="en-US" sz="2200" b="0" i="0" u="none" strike="noStrike" kern="0" cap="none" spc="0" normalizeH="0" baseline="0" noProof="0">
                <a:ln>
                  <a:noFill/>
                </a:ln>
                <a:solidFill>
                  <a:srgbClr val="000000"/>
                </a:solidFill>
                <a:effectLst/>
                <a:uLnTx/>
                <a:uFillTx/>
                <a:latin typeface="Arial"/>
                <a:ea typeface="SimSun" pitchFamily="2" charset="-122"/>
                <a:cs typeface="+mn-cs"/>
              </a:rPr>
              <a:t>个对象的一组序数型变量之一，</a:t>
            </a:r>
            <a:r>
              <a:rPr kumimoji="0" lang="en-US" altLang="zh-CN" sz="2200" b="0" i="1" u="none" strike="noStrike" kern="0" cap="none" spc="0" normalizeH="0" baseline="0" noProof="0">
                <a:ln>
                  <a:noFill/>
                </a:ln>
                <a:solidFill>
                  <a:srgbClr val="000000"/>
                </a:solidFill>
                <a:effectLst/>
                <a:uLnTx/>
                <a:uFillTx/>
                <a:latin typeface="Arial"/>
                <a:ea typeface="SimSun" pitchFamily="2" charset="-122"/>
                <a:cs typeface="+mn-cs"/>
              </a:rPr>
              <a:t>f</a:t>
            </a:r>
            <a:r>
              <a:rPr kumimoji="0" lang="zh-CN" altLang="en-US" sz="2200" b="0" i="0" u="none" strike="noStrike" kern="0" cap="none" spc="0" normalizeH="0" baseline="0" noProof="0">
                <a:ln>
                  <a:noFill/>
                </a:ln>
                <a:solidFill>
                  <a:srgbClr val="000000"/>
                </a:solidFill>
                <a:effectLst/>
                <a:uLnTx/>
                <a:uFillTx/>
                <a:latin typeface="Arial"/>
                <a:ea typeface="SimSun" pitchFamily="2" charset="-122"/>
                <a:cs typeface="+mn-cs"/>
              </a:rPr>
              <a:t>的相异度计算如下：</a:t>
            </a: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en-US" altLang="zh-CN" sz="2000" b="0" i="0" u="none" strike="noStrike" kern="0" cap="none" spc="0" normalizeH="0" baseline="0" noProof="0">
                <a:ln>
                  <a:noFill/>
                </a:ln>
                <a:solidFill>
                  <a:srgbClr val="000000"/>
                </a:solidFill>
                <a:effectLst/>
                <a:uLnTx/>
                <a:uFillTx/>
                <a:latin typeface="Arial"/>
                <a:ea typeface="SimSun" pitchFamily="2" charset="-122"/>
              </a:rPr>
              <a:t>1. </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设第</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i</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个对象的</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f</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值为</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x</a:t>
            </a:r>
            <a:r>
              <a:rPr kumimoji="0" lang="en-US" altLang="zh-CN" sz="2000" b="0" i="1" u="none" strike="noStrike" kern="0" cap="none" spc="0" normalizeH="0" baseline="-25000" noProof="0">
                <a:ln>
                  <a:noFill/>
                </a:ln>
                <a:solidFill>
                  <a:srgbClr val="000000"/>
                </a:solidFill>
                <a:effectLst/>
                <a:uLnTx/>
                <a:uFillTx/>
                <a:latin typeface="Arial"/>
                <a:ea typeface="SimSun" pitchFamily="2" charset="-122"/>
              </a:rPr>
              <a:t>if</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，则用它在值中的序</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r</a:t>
            </a:r>
            <a:r>
              <a:rPr kumimoji="0" lang="en-US" altLang="zh-CN" sz="2000" b="0" i="1" u="none" strike="noStrike" kern="0" cap="none" spc="0" normalizeH="0" baseline="-25000" noProof="0">
                <a:ln>
                  <a:noFill/>
                </a:ln>
                <a:solidFill>
                  <a:srgbClr val="000000"/>
                </a:solidFill>
                <a:effectLst/>
                <a:uLnTx/>
                <a:uFillTx/>
                <a:latin typeface="Arial"/>
                <a:ea typeface="SimSun" pitchFamily="2" charset="-122"/>
              </a:rPr>
              <a:t>if</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代替</a:t>
            </a: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en-US" altLang="zh-CN" sz="2000" b="0" i="0" u="none" strike="noStrike" kern="0" cap="none" spc="0" normalizeH="0" baseline="0" noProof="0">
                <a:ln>
                  <a:noFill/>
                </a:ln>
                <a:solidFill>
                  <a:srgbClr val="000000"/>
                </a:solidFill>
                <a:effectLst/>
                <a:uLnTx/>
                <a:uFillTx/>
                <a:latin typeface="Arial"/>
                <a:ea typeface="SimSun" pitchFamily="2" charset="-122"/>
              </a:rPr>
              <a:t>2. </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将每个变量的值域映射到</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[0,1]</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的空间</a:t>
            </a: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endParaRPr kumimoji="0" lang="zh-CN" altLang="en-US" sz="20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endParaRPr kumimoji="0" lang="zh-CN" altLang="en-US" sz="20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en-US" altLang="zh-CN" sz="2000" b="0" i="0" u="none" strike="noStrike" kern="0" cap="none" spc="0" normalizeH="0" baseline="0" noProof="0">
                <a:ln>
                  <a:noFill/>
                </a:ln>
                <a:solidFill>
                  <a:srgbClr val="000000"/>
                </a:solidFill>
                <a:effectLst/>
                <a:uLnTx/>
                <a:uFillTx/>
                <a:latin typeface="Arial"/>
                <a:ea typeface="SimSun" pitchFamily="2" charset="-122"/>
              </a:rPr>
              <a:t>3. </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采用区间标度变量的相异度计算方法计算</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f</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的相异度</a:t>
            </a:r>
            <a:endParaRPr kumimoji="0" lang="zh-CN" altLang="en-US" sz="2000" b="0" i="0" u="none" strike="noStrike" kern="0" cap="none" spc="0" normalizeH="0" baseline="0" noProof="0" dirty="0">
              <a:ln>
                <a:noFill/>
              </a:ln>
              <a:solidFill>
                <a:srgbClr val="000000"/>
              </a:solidFill>
              <a:effectLst/>
              <a:uLnTx/>
              <a:uFillTx/>
              <a:latin typeface="Arial"/>
              <a:ea typeface="SimSun" pitchFamily="2" charset="-122"/>
            </a:endParaRPr>
          </a:p>
        </p:txBody>
      </p:sp>
      <p:graphicFrame>
        <p:nvGraphicFramePr>
          <p:cNvPr id="3" name="Object 4">
            <a:extLst>
              <a:ext uri="{FF2B5EF4-FFF2-40B4-BE49-F238E27FC236}">
                <a16:creationId xmlns:a16="http://schemas.microsoft.com/office/drawing/2014/main" id="{EABB4F34-226C-63C3-16A0-CD3F29F4E331}"/>
              </a:ext>
            </a:extLst>
          </p:cNvPr>
          <p:cNvGraphicFramePr>
            <a:graphicFrameLocks noChangeAspect="1"/>
          </p:cNvGraphicFramePr>
          <p:nvPr/>
        </p:nvGraphicFramePr>
        <p:xfrm>
          <a:off x="5795963" y="4508500"/>
          <a:ext cx="1168400" cy="711200"/>
        </p:xfrm>
        <a:graphic>
          <a:graphicData uri="http://schemas.openxmlformats.org/presentationml/2006/ole">
            <mc:AlternateContent xmlns:mc="http://schemas.openxmlformats.org/markup-compatibility/2006">
              <mc:Choice xmlns:v="urn:schemas-microsoft-com:vml" Requires="v">
                <p:oleObj name="Equation" r:id="rId2" imgW="1168400" imgH="711200" progId="Equation.3">
                  <p:embed/>
                </p:oleObj>
              </mc:Choice>
              <mc:Fallback>
                <p:oleObj name="Equation" r:id="rId2" imgW="1168400" imgH="711200" progId="Equation.3">
                  <p:embed/>
                  <p:pic>
                    <p:nvPicPr>
                      <p:cNvPr id="66564" name="Object 4">
                        <a:extLst>
                          <a:ext uri="{FF2B5EF4-FFF2-40B4-BE49-F238E27FC236}">
                            <a16:creationId xmlns:a16="http://schemas.microsoft.com/office/drawing/2014/main" id="{0218BFF6-5D87-9225-F7D7-C7DAFD9F2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4508500"/>
                        <a:ext cx="1168400"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7">
            <a:extLst>
              <a:ext uri="{FF2B5EF4-FFF2-40B4-BE49-F238E27FC236}">
                <a16:creationId xmlns:a16="http://schemas.microsoft.com/office/drawing/2014/main" id="{BEEA069A-97B8-3B3B-4346-46948281C98A}"/>
              </a:ext>
            </a:extLst>
          </p:cNvPr>
          <p:cNvGraphicFramePr>
            <a:graphicFrameLocks noChangeAspect="1"/>
          </p:cNvGraphicFramePr>
          <p:nvPr/>
        </p:nvGraphicFramePr>
        <p:xfrm>
          <a:off x="6948488" y="3500438"/>
          <a:ext cx="1397000" cy="368300"/>
        </p:xfrm>
        <a:graphic>
          <a:graphicData uri="http://schemas.openxmlformats.org/presentationml/2006/ole">
            <mc:AlternateContent xmlns:mc="http://schemas.openxmlformats.org/markup-compatibility/2006">
              <mc:Choice xmlns:v="urn:schemas-microsoft-com:vml" Requires="v">
                <p:oleObj name="Equation" r:id="rId4" imgW="1397000" imgH="368300" progId="Equation.3">
                  <p:embed/>
                </p:oleObj>
              </mc:Choice>
              <mc:Fallback>
                <p:oleObj name="Equation" r:id="rId4" imgW="1397000" imgH="368300" progId="Equation.3">
                  <p:embed/>
                  <p:pic>
                    <p:nvPicPr>
                      <p:cNvPr id="66565" name="Object 7">
                        <a:extLst>
                          <a:ext uri="{FF2B5EF4-FFF2-40B4-BE49-F238E27FC236}">
                            <a16:creationId xmlns:a16="http://schemas.microsoft.com/office/drawing/2014/main" id="{BB6F3051-4371-7814-7E33-76751F2914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488" y="3500438"/>
                        <a:ext cx="13970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98591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混合类型属性的相异性</a:t>
            </a:r>
          </a:p>
        </p:txBody>
      </p:sp>
      <p:sp>
        <p:nvSpPr>
          <p:cNvPr id="2" name="Rectangle 3">
            <a:extLst>
              <a:ext uri="{FF2B5EF4-FFF2-40B4-BE49-F238E27FC236}">
                <a16:creationId xmlns:a16="http://schemas.microsoft.com/office/drawing/2014/main" id="{6AEE7025-AFFC-F82E-FB7F-189B2AA1F81F}"/>
              </a:ext>
            </a:extLst>
          </p:cNvPr>
          <p:cNvSpPr txBox="1">
            <a:spLocks noChangeArrowheads="1"/>
          </p:cNvSpPr>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cs typeface="+mn-cs"/>
              </a:rPr>
              <a:t>在真实的数据库中，数据对象不是被一种类型的度量所描述，而是被多种类型（即混合类型）的度量所描述，包括：</a:t>
            </a: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200" b="1" i="1" u="none" strike="noStrike" kern="0" cap="none" spc="0" normalizeH="0" baseline="0" noProof="0">
                <a:ln>
                  <a:noFill/>
                </a:ln>
                <a:solidFill>
                  <a:srgbClr val="000000"/>
                </a:solidFill>
                <a:effectLst/>
                <a:uLnTx/>
                <a:uFillTx/>
                <a:latin typeface="Arial"/>
                <a:ea typeface="SimSun" pitchFamily="2" charset="-122"/>
              </a:rPr>
              <a:t>区间标度度量、对称二元变量，不对称二元变量，标称变量，序数型变量合比例标度变量</a:t>
            </a:r>
          </a:p>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cs typeface="+mn-cs"/>
              </a:rPr>
              <a:t>计算混合型变量描述的对象之间的相异度</a:t>
            </a: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将变量按类型分组，对每种类型的变量进行单独的聚类分析</a:t>
            </a:r>
          </a:p>
          <a:p>
            <a:pPr marL="1022350" marR="0" lvl="2" indent="-350838"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在每种聚类分析导出相似结果的情况下可行</a:t>
            </a: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所有变量一起处理，进行一次聚类分析，可以将不同类型的变量组合在单个相异度矩阵中，把所有有意义的变量转换到共同的值域区间</a:t>
            </a:r>
            <a:r>
              <a:rPr kumimoji="0" lang="en-US" altLang="zh-CN" sz="2200" b="0" i="0" u="none" strike="noStrike" kern="0" cap="none" spc="0" normalizeH="0" baseline="0" noProof="0">
                <a:ln>
                  <a:noFill/>
                </a:ln>
                <a:solidFill>
                  <a:srgbClr val="000000"/>
                </a:solidFill>
                <a:effectLst/>
                <a:uLnTx/>
                <a:uFillTx/>
                <a:latin typeface="Arial"/>
                <a:ea typeface="SimSun" pitchFamily="2" charset="-122"/>
              </a:rPr>
              <a:t>[0,1]</a:t>
            </a:r>
            <a:r>
              <a:rPr kumimoji="0" lang="zh-CN" altLang="en-US" sz="2200" b="0" i="0" u="none" strike="noStrike" kern="0" cap="none" spc="0" normalizeH="0" baseline="0" noProof="0">
                <a:ln>
                  <a:noFill/>
                </a:ln>
                <a:solidFill>
                  <a:srgbClr val="000000"/>
                </a:solidFill>
                <a:effectLst/>
                <a:uLnTx/>
                <a:uFillTx/>
                <a:latin typeface="Arial"/>
                <a:ea typeface="SimSun" pitchFamily="2" charset="-122"/>
              </a:rPr>
              <a:t>之内</a:t>
            </a:r>
            <a:endParaRPr kumimoji="0" lang="zh-CN" altLang="en-US" sz="2200" b="0" i="0" u="none" strike="noStrike" kern="0" cap="none" spc="0" normalizeH="0" baseline="0" noProof="0" dirty="0">
              <a:ln>
                <a:noFill/>
              </a:ln>
              <a:solidFill>
                <a:srgbClr val="000000"/>
              </a:solidFill>
              <a:effectLst/>
              <a:uLnTx/>
              <a:uFillTx/>
              <a:latin typeface="Arial"/>
              <a:ea typeface="SimSun" pitchFamily="2" charset="-122"/>
            </a:endParaRPr>
          </a:p>
        </p:txBody>
      </p:sp>
    </p:spTree>
    <p:extLst>
      <p:ext uri="{BB962C8B-B14F-4D97-AF65-F5344CB8AC3E}">
        <p14:creationId xmlns:p14="http://schemas.microsoft.com/office/powerpoint/2010/main" val="22129170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余弦相似性</a:t>
            </a:r>
          </a:p>
        </p:txBody>
      </p:sp>
      <p:sp>
        <p:nvSpPr>
          <p:cNvPr id="4" name="Rectangle 3">
            <a:extLst>
              <a:ext uri="{FF2B5EF4-FFF2-40B4-BE49-F238E27FC236}">
                <a16:creationId xmlns:a16="http://schemas.microsoft.com/office/drawing/2014/main" id="{6B10EE15-BD55-6050-86FB-3A32F0C465A1}"/>
              </a:ext>
            </a:extLst>
          </p:cNvPr>
          <p:cNvSpPr txBox="1">
            <a:spLocks noChangeArrowheads="1"/>
          </p:cNvSpPr>
          <p:nvPr/>
        </p:nvSpPr>
        <p:spPr bwMode="auto">
          <a:xfrm>
            <a:off x="554864" y="1306286"/>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endPar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mn-cs"/>
            </a:endParaRP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cs typeface="+mn-cs"/>
              </a:rPr>
              <a:t>一个</a:t>
            </a:r>
            <a:r>
              <a:rPr kumimoji="0" lang="zh-CN" altLang="en-US" sz="2000" b="1" i="0" u="none" strike="noStrike" kern="0" cap="none" spc="0" normalizeH="0" baseline="0" noProof="0">
                <a:ln>
                  <a:noFill/>
                </a:ln>
                <a:solidFill>
                  <a:srgbClr val="000000"/>
                </a:solidFill>
                <a:effectLst/>
                <a:uLnTx/>
                <a:uFillTx/>
                <a:latin typeface="Arial"/>
                <a:ea typeface="SimSun" pitchFamily="2" charset="-122"/>
                <a:cs typeface="+mn-cs"/>
              </a:rPr>
              <a:t>文档</a:t>
            </a:r>
            <a:r>
              <a:rPr kumimoji="0" lang="en-US" altLang="zh-CN" sz="2000" b="1" i="0" u="none" strike="noStrike" kern="0" cap="none" spc="0" normalizeH="0" baseline="0" noProof="0">
                <a:ln>
                  <a:noFill/>
                </a:ln>
                <a:solidFill>
                  <a:srgbClr val="000000"/>
                </a:solidFill>
                <a:effectLst/>
                <a:uLnTx/>
                <a:uFillTx/>
                <a:latin typeface="Arial"/>
                <a:ea typeface="SimSun" pitchFamily="2" charset="-122"/>
                <a:cs typeface="+mn-cs"/>
              </a:rPr>
              <a:t>(document)</a:t>
            </a:r>
            <a:r>
              <a:rPr kumimoji="0" lang="zh-CN" altLang="en-US" sz="2000" b="0" i="0" u="none" strike="noStrike" kern="0" cap="none" spc="0" normalizeH="0" baseline="0" noProof="0">
                <a:ln>
                  <a:noFill/>
                </a:ln>
                <a:solidFill>
                  <a:srgbClr val="000000"/>
                </a:solidFill>
                <a:effectLst/>
                <a:uLnTx/>
                <a:uFillTx/>
                <a:latin typeface="Arial"/>
                <a:ea typeface="SimSun" pitchFamily="2" charset="-122"/>
                <a:cs typeface="+mn-cs"/>
              </a:rPr>
              <a:t>用数以千计的属性表示，每个记录文档中一个特定词（如关键词）或短语的频度。这样，每个文档都被一个词频向量（</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mn-cs"/>
              </a:rPr>
              <a:t>term- frequency vector</a:t>
            </a:r>
            <a:r>
              <a:rPr kumimoji="0" lang="zh-CN" altLang="en-US" sz="2000" b="0" i="0" u="none" strike="noStrike" kern="0" cap="none" spc="0" normalizeH="0" baseline="0" noProof="0">
                <a:ln>
                  <a:noFill/>
                </a:ln>
                <a:solidFill>
                  <a:srgbClr val="000000"/>
                </a:solidFill>
                <a:effectLst/>
                <a:uLnTx/>
                <a:uFillTx/>
                <a:latin typeface="Arial"/>
                <a:ea typeface="SimSun" pitchFamily="2" charset="-122"/>
                <a:cs typeface="+mn-cs"/>
              </a:rPr>
              <a:t>）表示</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mn-cs"/>
              </a:rPr>
              <a:t>.</a:t>
            </a: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endPar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mn-cs"/>
            </a:endParaRP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endPar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mn-cs"/>
            </a:endParaRP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endPar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mn-cs"/>
            </a:endParaRP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endPar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mn-cs"/>
            </a:endParaRP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endPar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mn-cs"/>
            </a:endParaRP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cs typeface="+mn-cs"/>
              </a:rPr>
              <a:t>应用：信息检索、文本挖掘、文档分类等等</a:t>
            </a:r>
            <a:endPar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mn-cs"/>
            </a:endParaRPr>
          </a:p>
          <a:p>
            <a:pPr marL="342900" marR="0" lvl="0"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cs typeface="+mn-cs"/>
              </a:rPr>
              <a:t>余弦相似性：如果</a:t>
            </a:r>
            <a:r>
              <a:rPr kumimoji="0" lang="en-US" altLang="zh-CN" sz="2000" b="0" i="1"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d</a:t>
            </a:r>
            <a:r>
              <a:rPr kumimoji="0" lang="en-US" altLang="zh-CN" sz="2000" b="0" i="1" u="none" strike="noStrike" kern="0" cap="none" spc="0" normalizeH="0" baseline="-30000" noProof="0">
                <a:ln>
                  <a:noFill/>
                </a:ln>
                <a:solidFill>
                  <a:srgbClr val="000000"/>
                </a:solidFill>
                <a:effectLst/>
                <a:uLnTx/>
                <a:uFillTx/>
                <a:latin typeface="Arial"/>
                <a:ea typeface="SimSun" pitchFamily="2" charset="-122"/>
                <a:cs typeface="Times New Roman" panose="02020603050405020304" pitchFamily="18" charset="0"/>
              </a:rPr>
              <a:t>1</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 </a:t>
            </a:r>
            <a:r>
              <a:rPr kumimoji="0" lang="zh-CN" altLang="en-US"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和</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 </a:t>
            </a:r>
            <a:r>
              <a:rPr kumimoji="0" lang="en-US" altLang="zh-CN" sz="2000" b="0" i="1"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d</a:t>
            </a:r>
            <a:r>
              <a:rPr kumimoji="0" lang="en-US" altLang="zh-CN" sz="2000" b="0" i="1" u="none" strike="noStrike" kern="0" cap="none" spc="0" normalizeH="0" baseline="-30000" noProof="0">
                <a:ln>
                  <a:noFill/>
                </a:ln>
                <a:solidFill>
                  <a:srgbClr val="000000"/>
                </a:solidFill>
                <a:effectLst/>
                <a:uLnTx/>
                <a:uFillTx/>
                <a:latin typeface="Arial"/>
                <a:ea typeface="SimSun" pitchFamily="2" charset="-122"/>
                <a:cs typeface="Times New Roman" panose="02020603050405020304" pitchFamily="18" charset="0"/>
              </a:rPr>
              <a:t>2</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 </a:t>
            </a:r>
            <a:r>
              <a:rPr kumimoji="0" lang="zh-CN" altLang="en-US"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是两个文档向量</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 (</a:t>
            </a:r>
            <a:r>
              <a:rPr kumimoji="0" lang="zh-CN" altLang="en-US"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即词频向量</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a:t>
            </a:r>
            <a:r>
              <a:rPr kumimoji="0" lang="zh-CN" altLang="en-US"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，那么：</a:t>
            </a:r>
            <a:endPar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endParaRPr>
          </a:p>
          <a:p>
            <a:pPr marL="342900" marR="0" lvl="0" indent="-342900" algn="just"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None/>
              <a:tabLst/>
              <a:defRPr/>
            </a:pP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             cos(</a:t>
            </a:r>
            <a:r>
              <a:rPr kumimoji="0" lang="en-US" altLang="zh-CN" sz="2000" b="0" i="1"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d</a:t>
            </a:r>
            <a:r>
              <a:rPr kumimoji="0" lang="en-US" altLang="zh-CN" sz="2000" b="0" i="1" u="none" strike="noStrike" kern="0" cap="none" spc="0" normalizeH="0" baseline="-30000" noProof="0">
                <a:ln>
                  <a:noFill/>
                </a:ln>
                <a:solidFill>
                  <a:srgbClr val="000000"/>
                </a:solidFill>
                <a:effectLst/>
                <a:uLnTx/>
                <a:uFillTx/>
                <a:latin typeface="Arial"/>
                <a:ea typeface="SimSun" pitchFamily="2" charset="-122"/>
                <a:cs typeface="Times New Roman" panose="02020603050405020304" pitchFamily="18" charset="0"/>
              </a:rPr>
              <a:t>1</a:t>
            </a:r>
            <a:r>
              <a:rPr kumimoji="0" lang="en-US" altLang="zh-CN" sz="2000" b="0" i="1"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 d</a:t>
            </a:r>
            <a:r>
              <a:rPr kumimoji="0" lang="en-US" altLang="zh-CN" sz="2000" b="0" i="1" u="none" strike="noStrike" kern="0" cap="none" spc="0" normalizeH="0" baseline="-30000" noProof="0">
                <a:ln>
                  <a:noFill/>
                </a:ln>
                <a:solidFill>
                  <a:srgbClr val="000000"/>
                </a:solidFill>
                <a:effectLst/>
                <a:uLnTx/>
                <a:uFillTx/>
                <a:latin typeface="Arial"/>
                <a:ea typeface="SimSun" pitchFamily="2" charset="-122"/>
                <a:cs typeface="Times New Roman" panose="02020603050405020304" pitchFamily="18" charset="0"/>
              </a:rPr>
              <a:t>2</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 =  (</a:t>
            </a:r>
            <a:r>
              <a:rPr kumimoji="0" lang="en-US" altLang="zh-CN" sz="2000" b="0" i="1"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d</a:t>
            </a:r>
            <a:r>
              <a:rPr kumimoji="0" lang="en-US" altLang="zh-CN" sz="2000" b="0" i="1" u="none" strike="noStrike" kern="0" cap="none" spc="0" normalizeH="0" baseline="-30000" noProof="0">
                <a:ln>
                  <a:noFill/>
                </a:ln>
                <a:solidFill>
                  <a:srgbClr val="000000"/>
                </a:solidFill>
                <a:effectLst/>
                <a:uLnTx/>
                <a:uFillTx/>
                <a:latin typeface="Arial"/>
                <a:ea typeface="SimSun" pitchFamily="2" charset="-122"/>
                <a:cs typeface="Times New Roman" panose="02020603050405020304" pitchFamily="18" charset="0"/>
              </a:rPr>
              <a:t>1</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 </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sym typeface="Symbol" panose="05050102010706020507" pitchFamily="18" charset="2"/>
              </a:rPr>
              <a:t></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 </a:t>
            </a:r>
            <a:r>
              <a:rPr kumimoji="0" lang="en-US" altLang="zh-CN" sz="2000" b="0" i="1"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d</a:t>
            </a:r>
            <a:r>
              <a:rPr kumimoji="0" lang="en-US" altLang="zh-CN" sz="2000" b="0" i="1" u="none" strike="noStrike" kern="0" cap="none" spc="0" normalizeH="0" baseline="-30000" noProof="0">
                <a:ln>
                  <a:noFill/>
                </a:ln>
                <a:solidFill>
                  <a:srgbClr val="000000"/>
                </a:solidFill>
                <a:effectLst/>
                <a:uLnTx/>
                <a:uFillTx/>
                <a:latin typeface="Arial"/>
                <a:ea typeface="SimSun" pitchFamily="2" charset="-122"/>
                <a:cs typeface="Times New Roman" panose="02020603050405020304" pitchFamily="18" charset="0"/>
              </a:rPr>
              <a:t>2</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 /||</a:t>
            </a:r>
            <a:r>
              <a:rPr kumimoji="0" lang="en-US" altLang="zh-CN" sz="2000" b="0" i="1"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d</a:t>
            </a:r>
            <a:r>
              <a:rPr kumimoji="0" lang="en-US" altLang="zh-CN" sz="2000" b="0" i="1" u="none" strike="noStrike" kern="0" cap="none" spc="0" normalizeH="0" baseline="-30000" noProof="0">
                <a:ln>
                  <a:noFill/>
                </a:ln>
                <a:solidFill>
                  <a:srgbClr val="000000"/>
                </a:solidFill>
                <a:effectLst/>
                <a:uLnTx/>
                <a:uFillTx/>
                <a:latin typeface="Arial"/>
                <a:ea typeface="SimSun" pitchFamily="2" charset="-122"/>
                <a:cs typeface="Times New Roman" panose="02020603050405020304" pitchFamily="18" charset="0"/>
              </a:rPr>
              <a:t>1</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 ||</a:t>
            </a:r>
            <a:r>
              <a:rPr kumimoji="0" lang="en-US" altLang="zh-CN" sz="2000" b="0" i="1"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d</a:t>
            </a:r>
            <a:r>
              <a:rPr kumimoji="0" lang="en-US" altLang="zh-CN" sz="2000" b="0" i="1" u="none" strike="noStrike" kern="0" cap="none" spc="0" normalizeH="0" baseline="-30000" noProof="0">
                <a:ln>
                  <a:noFill/>
                </a:ln>
                <a:solidFill>
                  <a:srgbClr val="000000"/>
                </a:solidFill>
                <a:effectLst/>
                <a:uLnTx/>
                <a:uFillTx/>
                <a:latin typeface="Arial"/>
                <a:ea typeface="SimSun" pitchFamily="2" charset="-122"/>
                <a:cs typeface="Times New Roman" panose="02020603050405020304" pitchFamily="18" charset="0"/>
              </a:rPr>
              <a:t>2</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 , </a:t>
            </a:r>
          </a:p>
          <a:p>
            <a:pPr marL="669925" marR="0" lvl="1" indent="-325438" algn="just" defTabSz="914400" rtl="0" eaLnBrk="1" fontAlgn="base" latinLnBrk="0" hangingPunct="1">
              <a:lnSpc>
                <a:spcPct val="90000"/>
              </a:lnSpc>
              <a:spcBef>
                <a:spcPct val="20000"/>
              </a:spcBef>
              <a:spcAft>
                <a:spcPct val="0"/>
              </a:spcAft>
              <a:buClr>
                <a:srgbClr val="3B812F"/>
              </a:buClr>
              <a:buSzPct val="60000"/>
              <a:buFont typeface="Wingdings" panose="05000000000000000000" pitchFamily="2" charset="2"/>
              <a:buNone/>
              <a:tabLst/>
              <a:defRPr/>
            </a:pP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        </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sym typeface="Symbol" panose="05050102010706020507" pitchFamily="18" charset="2"/>
              </a:rPr>
              <a:t></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 </a:t>
            </a:r>
            <a:r>
              <a:rPr kumimoji="0" lang="zh-CN" altLang="en-US"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表示向量点积</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 ||</a:t>
            </a:r>
            <a:r>
              <a:rPr kumimoji="0" lang="en-US" altLang="zh-CN" sz="2000" b="0" i="1"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d</a:t>
            </a:r>
            <a:r>
              <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a:t>
            </a:r>
            <a:r>
              <a:rPr kumimoji="0" lang="zh-CN" altLang="en-US"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表示向量长度（</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 L</a:t>
            </a:r>
            <a:r>
              <a:rPr kumimoji="0" lang="en-US" altLang="zh-CN" sz="2000" b="0" i="1" u="none" strike="noStrike" kern="0" cap="none" spc="0" normalizeH="0" baseline="-25000" noProof="0">
                <a:ln>
                  <a:noFill/>
                </a:ln>
                <a:solidFill>
                  <a:srgbClr val="000000"/>
                </a:solidFill>
                <a:effectLst/>
                <a:uLnTx/>
                <a:uFillTx/>
                <a:latin typeface="Arial"/>
                <a:ea typeface="SimSun" pitchFamily="2" charset="-122"/>
              </a:rPr>
              <a:t>2</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-norm </a:t>
            </a:r>
            <a:r>
              <a:rPr kumimoji="0" lang="zh-CN" altLang="en-US" sz="2000" b="0" i="0"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rPr>
              <a:t>）</a:t>
            </a:r>
            <a:endParaRPr kumimoji="0" lang="en-US" altLang="zh-CN" sz="2000" b="0" i="1" u="none" strike="noStrike" kern="0" cap="none" spc="0" normalizeH="0" baseline="0" noProof="0">
              <a:ln>
                <a:noFill/>
              </a:ln>
              <a:solidFill>
                <a:srgbClr val="000000"/>
              </a:solidFill>
              <a:effectLst/>
              <a:uLnTx/>
              <a:uFillTx/>
              <a:latin typeface="Arial"/>
              <a:ea typeface="SimSun" pitchFamily="2" charset="-122"/>
              <a:cs typeface="Times New Roman" panose="02020603050405020304" pitchFamily="18" charset="0"/>
            </a:endParaRPr>
          </a:p>
        </p:txBody>
      </p:sp>
      <p:pic>
        <p:nvPicPr>
          <p:cNvPr id="5" name="Picture 4" descr="eqtable">
            <a:extLst>
              <a:ext uri="{FF2B5EF4-FFF2-40B4-BE49-F238E27FC236}">
                <a16:creationId xmlns:a16="http://schemas.microsoft.com/office/drawing/2014/main" id="{BDE5E9BF-EB9D-F222-3931-8F9DBDA864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464" y="2601686"/>
            <a:ext cx="8229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5479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余弦相似性：示例</a:t>
            </a:r>
          </a:p>
        </p:txBody>
      </p:sp>
      <p:sp>
        <p:nvSpPr>
          <p:cNvPr id="3" name="Rectangle 3">
            <a:extLst>
              <a:ext uri="{FF2B5EF4-FFF2-40B4-BE49-F238E27FC236}">
                <a16:creationId xmlns:a16="http://schemas.microsoft.com/office/drawing/2014/main" id="{7B4583AB-C659-530E-AB71-FC19A1A439F6}"/>
              </a:ext>
            </a:extLst>
          </p:cNvPr>
          <p:cNvSpPr txBox="1">
            <a:spLocks noChangeArrowheads="1"/>
          </p:cNvSpPr>
          <p:nvPr/>
        </p:nvSpPr>
        <p:spPr bwMode="auto">
          <a:xfrm>
            <a:off x="707571" y="1377043"/>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lnSpc>
                <a:spcPct val="90000"/>
              </a:lnSpc>
            </a:pPr>
            <a:endParaRPr lang="en-US" altLang="zh-CN" sz="2000" kern="0" dirty="0">
              <a:cs typeface="Times New Roman" panose="02020603050405020304" pitchFamily="18" charset="0"/>
            </a:endParaRPr>
          </a:p>
          <a:p>
            <a:pPr eaLnBrk="1" hangingPunct="1">
              <a:lnSpc>
                <a:spcPct val="90000"/>
              </a:lnSpc>
            </a:pPr>
            <a:r>
              <a:rPr lang="zh-CN" altLang="en-US" sz="2000" kern="0" dirty="0">
                <a:cs typeface="Times New Roman" panose="02020603050405020304" pitchFamily="18" charset="0"/>
              </a:rPr>
              <a:t>示例：计算文档</a:t>
            </a:r>
            <a:r>
              <a:rPr lang="en-US" altLang="zh-CN" sz="2000" kern="0" dirty="0">
                <a:cs typeface="Times New Roman" panose="02020603050405020304" pitchFamily="18" charset="0"/>
              </a:rPr>
              <a:t>1</a:t>
            </a:r>
            <a:r>
              <a:rPr lang="zh-CN" altLang="en-US" sz="2000" kern="0" dirty="0">
                <a:cs typeface="Times New Roman" panose="02020603050405020304" pitchFamily="18" charset="0"/>
              </a:rPr>
              <a:t>和文档</a:t>
            </a:r>
            <a:r>
              <a:rPr lang="en-US" altLang="zh-CN" sz="2000" kern="0" dirty="0">
                <a:cs typeface="Times New Roman" panose="02020603050405020304" pitchFamily="18" charset="0"/>
              </a:rPr>
              <a:t>2</a:t>
            </a:r>
            <a:r>
              <a:rPr lang="zh-CN" altLang="en-US" sz="2000" kern="0" dirty="0">
                <a:cs typeface="Times New Roman" panose="02020603050405020304" pitchFamily="18" charset="0"/>
              </a:rPr>
              <a:t>之间的余弦相似性</a:t>
            </a:r>
            <a:r>
              <a:rPr lang="en-US" altLang="zh-CN" sz="2000" kern="0" dirty="0">
                <a:cs typeface="Times New Roman" panose="02020603050405020304" pitchFamily="18" charset="0"/>
              </a:rPr>
              <a:t>.</a:t>
            </a:r>
          </a:p>
          <a:p>
            <a:pPr algn="just" eaLnBrk="1" hangingPunct="1">
              <a:lnSpc>
                <a:spcPct val="90000"/>
              </a:lnSpc>
            </a:pPr>
            <a:endParaRPr lang="en-US" altLang="zh-CN" sz="2000" kern="0" dirty="0">
              <a:cs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000" i="1" kern="0" dirty="0">
                <a:cs typeface="Times New Roman" panose="02020603050405020304" pitchFamily="18" charset="0"/>
              </a:rPr>
              <a:t>d</a:t>
            </a:r>
            <a:r>
              <a:rPr lang="en-US" altLang="zh-CN" sz="2000" i="1" kern="0" baseline="-30000" dirty="0">
                <a:cs typeface="Times New Roman" panose="02020603050405020304" pitchFamily="18" charset="0"/>
              </a:rPr>
              <a:t>1</a:t>
            </a:r>
            <a:r>
              <a:rPr lang="en-US" altLang="zh-CN" sz="2000" i="1" kern="0" dirty="0">
                <a:cs typeface="Times New Roman" panose="02020603050405020304" pitchFamily="18" charset="0"/>
              </a:rPr>
              <a:t> </a:t>
            </a:r>
            <a:r>
              <a:rPr lang="en-US" altLang="zh-CN" sz="2000" b="1" kern="0" dirty="0">
                <a:cs typeface="Times New Roman" panose="02020603050405020304" pitchFamily="18" charset="0"/>
              </a:rPr>
              <a:t>=  </a:t>
            </a:r>
            <a:r>
              <a:rPr lang="en-US" altLang="zh-CN" sz="2000" kern="0" dirty="0">
                <a:cs typeface="Times New Roman" panose="02020603050405020304" pitchFamily="18" charset="0"/>
              </a:rPr>
              <a:t>(5, 0, 3, 0, 2, 0, 0, 2, 0, 0)</a:t>
            </a:r>
          </a:p>
          <a:p>
            <a:pPr lvl="1" algn="just" eaLnBrk="1" hangingPunct="1">
              <a:lnSpc>
                <a:spcPct val="90000"/>
              </a:lnSpc>
              <a:buFont typeface="Wingdings" panose="05000000000000000000" pitchFamily="2" charset="2"/>
              <a:buNone/>
            </a:pPr>
            <a:r>
              <a:rPr lang="en-US" altLang="zh-CN" sz="2000" i="1" kern="0" dirty="0">
                <a:cs typeface="Times New Roman" panose="02020603050405020304" pitchFamily="18" charset="0"/>
              </a:rPr>
              <a:t>d</a:t>
            </a:r>
            <a:r>
              <a:rPr lang="en-US" altLang="zh-CN" sz="2000" i="1" kern="0" baseline="-30000" dirty="0">
                <a:cs typeface="Times New Roman" panose="02020603050405020304" pitchFamily="18" charset="0"/>
              </a:rPr>
              <a:t>2</a:t>
            </a:r>
            <a:r>
              <a:rPr lang="en-US" altLang="zh-CN" sz="2000" b="1" kern="0" dirty="0">
                <a:cs typeface="Times New Roman" panose="02020603050405020304" pitchFamily="18" charset="0"/>
              </a:rPr>
              <a:t> =  </a:t>
            </a:r>
            <a:r>
              <a:rPr lang="en-US" altLang="zh-CN" sz="2000" kern="0" dirty="0">
                <a:cs typeface="Times New Roman" panose="02020603050405020304" pitchFamily="18" charset="0"/>
              </a:rPr>
              <a:t>(3, 0, 2, 0, 1, 1, 0, 1, 0, 1)</a:t>
            </a:r>
          </a:p>
          <a:p>
            <a:pPr lvl="1" algn="just" eaLnBrk="1" hangingPunct="1">
              <a:lnSpc>
                <a:spcPct val="90000"/>
              </a:lnSpc>
              <a:buFont typeface="Wingdings" panose="05000000000000000000" pitchFamily="2" charset="2"/>
              <a:buNone/>
            </a:pPr>
            <a:endParaRPr lang="en-US" altLang="zh-CN" sz="2000" kern="0" dirty="0">
              <a:cs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000" i="1" kern="0" dirty="0">
                <a:cs typeface="Times New Roman" panose="02020603050405020304" pitchFamily="18" charset="0"/>
              </a:rPr>
              <a:t>d</a:t>
            </a:r>
            <a:r>
              <a:rPr lang="en-US" altLang="zh-CN" sz="2000" i="1" kern="0" baseline="-30000" dirty="0">
                <a:cs typeface="Times New Roman" panose="02020603050405020304" pitchFamily="18" charset="0"/>
              </a:rPr>
              <a:t>1</a:t>
            </a:r>
            <a:r>
              <a:rPr lang="en-US" altLang="zh-CN" sz="2000" kern="0" dirty="0">
                <a:cs typeface="Times New Roman" panose="02020603050405020304" pitchFamily="18" charset="0"/>
                <a:sym typeface="Symbol" panose="05050102010706020507" pitchFamily="18" charset="2"/>
              </a:rPr>
              <a:t></a:t>
            </a:r>
            <a:r>
              <a:rPr lang="en-US" altLang="zh-CN" sz="2000" i="1" kern="0" dirty="0">
                <a:cs typeface="Times New Roman" panose="02020603050405020304" pitchFamily="18" charset="0"/>
              </a:rPr>
              <a:t>d</a:t>
            </a:r>
            <a:r>
              <a:rPr lang="en-US" altLang="zh-CN" sz="2000" i="1" kern="0" baseline="-30000" dirty="0">
                <a:cs typeface="Times New Roman" panose="02020603050405020304" pitchFamily="18" charset="0"/>
              </a:rPr>
              <a:t>2 </a:t>
            </a:r>
            <a:r>
              <a:rPr lang="en-US" altLang="zh-CN" sz="2000" kern="0" dirty="0">
                <a:cs typeface="Times New Roman" panose="02020603050405020304" pitchFamily="18" charset="0"/>
              </a:rPr>
              <a:t>= 5*3+0*0+3*2+0*0+2*1+0*1+0*1+2*1+0*0+0*1 = 25</a:t>
            </a:r>
          </a:p>
          <a:p>
            <a:pPr lvl="1" algn="just" eaLnBrk="1" hangingPunct="1">
              <a:lnSpc>
                <a:spcPct val="90000"/>
              </a:lnSpc>
              <a:buFont typeface="Wingdings" panose="05000000000000000000" pitchFamily="2" charset="2"/>
              <a:buNone/>
            </a:pPr>
            <a:r>
              <a:rPr lang="en-US" altLang="zh-CN" sz="2000" kern="0" dirty="0">
                <a:cs typeface="Times New Roman" panose="02020603050405020304" pitchFamily="18" charset="0"/>
              </a:rPr>
              <a:t>||</a:t>
            </a:r>
            <a:r>
              <a:rPr lang="en-US" altLang="zh-CN" sz="2000" i="1" kern="0" dirty="0">
                <a:cs typeface="Times New Roman" panose="02020603050405020304" pitchFamily="18" charset="0"/>
              </a:rPr>
              <a:t>d</a:t>
            </a:r>
            <a:r>
              <a:rPr lang="en-US" altLang="zh-CN" sz="2000" i="1" kern="0" baseline="-30000" dirty="0">
                <a:cs typeface="Times New Roman" panose="02020603050405020304" pitchFamily="18" charset="0"/>
              </a:rPr>
              <a:t>1</a:t>
            </a:r>
            <a:r>
              <a:rPr lang="en-US" altLang="zh-CN" sz="2000" kern="0" dirty="0">
                <a:cs typeface="Times New Roman" panose="02020603050405020304" pitchFamily="18" charset="0"/>
              </a:rPr>
              <a:t>||= (5*5+0*0+3*3+0*0+2*2+0*0+0*0+2*2+0*0+0*0)</a:t>
            </a:r>
            <a:r>
              <a:rPr lang="en-US" altLang="zh-CN" sz="2000" b="1" kern="0" baseline="30000" dirty="0">
                <a:cs typeface="Times New Roman" panose="02020603050405020304" pitchFamily="18" charset="0"/>
              </a:rPr>
              <a:t>0.5</a:t>
            </a:r>
            <a:r>
              <a:rPr lang="en-US" altLang="zh-CN" sz="2000" kern="0" dirty="0">
                <a:cs typeface="Times New Roman" panose="02020603050405020304" pitchFamily="18" charset="0"/>
              </a:rPr>
              <a:t>=(42)</a:t>
            </a:r>
            <a:r>
              <a:rPr lang="en-US" altLang="zh-CN" sz="2000" b="1" kern="0" baseline="30000" dirty="0">
                <a:cs typeface="Times New Roman" panose="02020603050405020304" pitchFamily="18" charset="0"/>
              </a:rPr>
              <a:t>0.5</a:t>
            </a:r>
            <a:r>
              <a:rPr lang="en-US" altLang="zh-CN" sz="2000" kern="0" dirty="0">
                <a:cs typeface="Times New Roman" panose="02020603050405020304" pitchFamily="18" charset="0"/>
              </a:rPr>
              <a:t>  = 6.481</a:t>
            </a:r>
          </a:p>
          <a:p>
            <a:pPr lvl="1" algn="just" eaLnBrk="1" hangingPunct="1">
              <a:lnSpc>
                <a:spcPct val="90000"/>
              </a:lnSpc>
              <a:buFont typeface="Wingdings" panose="05000000000000000000" pitchFamily="2" charset="2"/>
              <a:buNone/>
            </a:pPr>
            <a:r>
              <a:rPr lang="en-US" altLang="zh-CN" sz="2000" kern="0" dirty="0">
                <a:cs typeface="Times New Roman" panose="02020603050405020304" pitchFamily="18" charset="0"/>
              </a:rPr>
              <a:t>||</a:t>
            </a:r>
            <a:r>
              <a:rPr lang="en-US" altLang="zh-CN" sz="2000" i="1" kern="0" dirty="0">
                <a:cs typeface="Times New Roman" panose="02020603050405020304" pitchFamily="18" charset="0"/>
              </a:rPr>
              <a:t>d</a:t>
            </a:r>
            <a:r>
              <a:rPr lang="en-US" altLang="zh-CN" sz="2000" i="1" kern="0" baseline="-30000" dirty="0">
                <a:cs typeface="Times New Roman" panose="02020603050405020304" pitchFamily="18" charset="0"/>
              </a:rPr>
              <a:t>2</a:t>
            </a:r>
            <a:r>
              <a:rPr lang="en-US" altLang="zh-CN" sz="2000" kern="0" dirty="0">
                <a:cs typeface="Times New Roman" panose="02020603050405020304" pitchFamily="18" charset="0"/>
              </a:rPr>
              <a:t>||= (3*3+0*0+2*2+0*0+1*1+1*1+0*0+1*1+0*0+1*1)</a:t>
            </a:r>
            <a:r>
              <a:rPr lang="en-US" altLang="zh-CN" sz="2000" b="1" kern="0" baseline="30000" dirty="0">
                <a:cs typeface="Times New Roman" panose="02020603050405020304" pitchFamily="18" charset="0"/>
              </a:rPr>
              <a:t>0.5</a:t>
            </a:r>
            <a:r>
              <a:rPr lang="en-US" altLang="zh-CN" sz="2000" kern="0" dirty="0">
                <a:cs typeface="Times New Roman" panose="02020603050405020304" pitchFamily="18" charset="0"/>
              </a:rPr>
              <a:t>=(17)</a:t>
            </a:r>
            <a:r>
              <a:rPr lang="en-US" altLang="zh-CN" sz="2000" b="1" kern="0" baseline="30000" dirty="0">
                <a:cs typeface="Times New Roman" panose="02020603050405020304" pitchFamily="18" charset="0"/>
              </a:rPr>
              <a:t>0.5</a:t>
            </a:r>
            <a:r>
              <a:rPr lang="en-US" altLang="zh-CN" sz="2000" kern="0" dirty="0">
                <a:cs typeface="Times New Roman" panose="02020603050405020304" pitchFamily="18" charset="0"/>
              </a:rPr>
              <a:t>       = 4.12</a:t>
            </a:r>
          </a:p>
          <a:p>
            <a:pPr lvl="1" algn="just" eaLnBrk="1" hangingPunct="1">
              <a:lnSpc>
                <a:spcPct val="90000"/>
              </a:lnSpc>
              <a:buFont typeface="Wingdings" panose="05000000000000000000" pitchFamily="2" charset="2"/>
              <a:buNone/>
            </a:pPr>
            <a:r>
              <a:rPr lang="en-US" altLang="zh-CN" sz="2000" kern="0" dirty="0">
                <a:cs typeface="Times New Roman" panose="02020603050405020304" pitchFamily="18" charset="0"/>
              </a:rPr>
              <a:t>cos(</a:t>
            </a:r>
            <a:r>
              <a:rPr lang="en-US" altLang="zh-CN" sz="2000" i="1" kern="0" dirty="0">
                <a:cs typeface="Times New Roman" panose="02020603050405020304" pitchFamily="18" charset="0"/>
              </a:rPr>
              <a:t>d</a:t>
            </a:r>
            <a:r>
              <a:rPr lang="en-US" altLang="zh-CN" sz="2000" i="1" kern="0" baseline="-30000" dirty="0">
                <a:cs typeface="Times New Roman" panose="02020603050405020304" pitchFamily="18" charset="0"/>
              </a:rPr>
              <a:t>1</a:t>
            </a:r>
            <a:r>
              <a:rPr lang="en-US" altLang="zh-CN" sz="2000" i="1" kern="0" dirty="0">
                <a:cs typeface="Times New Roman" panose="02020603050405020304" pitchFamily="18" charset="0"/>
              </a:rPr>
              <a:t>, d</a:t>
            </a:r>
            <a:r>
              <a:rPr lang="en-US" altLang="zh-CN" sz="2000" i="1" kern="0" baseline="-30000" dirty="0">
                <a:cs typeface="Times New Roman" panose="02020603050405020304" pitchFamily="18" charset="0"/>
              </a:rPr>
              <a:t>2</a:t>
            </a:r>
            <a:r>
              <a:rPr lang="en-US" altLang="zh-CN" sz="2000" kern="0" dirty="0">
                <a:cs typeface="Times New Roman" panose="02020603050405020304" pitchFamily="18" charset="0"/>
              </a:rPr>
              <a:t> ) = 0.94</a:t>
            </a:r>
          </a:p>
        </p:txBody>
      </p:sp>
    </p:spTree>
    <p:extLst>
      <p:ext uri="{BB962C8B-B14F-4D97-AF65-F5344CB8AC3E}">
        <p14:creationId xmlns:p14="http://schemas.microsoft.com/office/powerpoint/2010/main" val="30613553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1468" y="194686"/>
            <a:ext cx="70983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00"/>
                </a:solidFill>
                <a:effectLst/>
                <a:uLnTx/>
                <a:uFillTx/>
                <a:latin typeface="Arial"/>
                <a:ea typeface="微软雅黑"/>
                <a:cs typeface="+mj-cs"/>
              </a:rPr>
              <a:t>课程内容</a:t>
            </a:r>
          </a:p>
        </p:txBody>
      </p:sp>
      <p:sp>
        <p:nvSpPr>
          <p:cNvPr id="4" name="AutoShape 2" descr="https://image.jiqizhixin.com/uploads/editor/857475d9-f530-425d-9b0e-62e3c0f30fff/640.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2" name="矩形 1">
            <a:extLst>
              <a:ext uri="{FF2B5EF4-FFF2-40B4-BE49-F238E27FC236}">
                <a16:creationId xmlns:a16="http://schemas.microsoft.com/office/drawing/2014/main" id="{C037976F-DBCB-1BC0-552F-E3AEE267F1B2}"/>
              </a:ext>
            </a:extLst>
          </p:cNvPr>
          <p:cNvSpPr/>
          <p:nvPr/>
        </p:nvSpPr>
        <p:spPr>
          <a:xfrm>
            <a:off x="651523" y="2051548"/>
            <a:ext cx="825867" cy="581057"/>
          </a:xfrm>
          <a:prstGeom prst="rect">
            <a:avLst/>
          </a:prstGeom>
        </p:spPr>
        <p:txBody>
          <a:bodyPr wrap="non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绪论</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p:txBody>
      </p:sp>
      <p:sp>
        <p:nvSpPr>
          <p:cNvPr id="3" name="矩形 2">
            <a:extLst>
              <a:ext uri="{FF2B5EF4-FFF2-40B4-BE49-F238E27FC236}">
                <a16:creationId xmlns:a16="http://schemas.microsoft.com/office/drawing/2014/main" id="{6D51AF62-5396-025D-3A03-33983B910932}"/>
              </a:ext>
            </a:extLst>
          </p:cNvPr>
          <p:cNvSpPr/>
          <p:nvPr/>
        </p:nvSpPr>
        <p:spPr>
          <a:xfrm>
            <a:off x="1824661" y="2051548"/>
            <a:ext cx="1467068" cy="581057"/>
          </a:xfrm>
          <a:prstGeom prst="rect">
            <a:avLst/>
          </a:prstGeom>
        </p:spPr>
        <p:txBody>
          <a:bodyPr wrap="none" lIns="91440" tIns="45720" rIns="91440" bIns="45720">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线性回归</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p:txBody>
      </p:sp>
      <p:sp>
        <p:nvSpPr>
          <p:cNvPr id="5" name="矩形 4">
            <a:extLst>
              <a:ext uri="{FF2B5EF4-FFF2-40B4-BE49-F238E27FC236}">
                <a16:creationId xmlns:a16="http://schemas.microsoft.com/office/drawing/2014/main" id="{B5D034C1-05BA-3879-274A-0CF1EB2AB8A1}"/>
              </a:ext>
            </a:extLst>
          </p:cNvPr>
          <p:cNvSpPr/>
          <p:nvPr/>
        </p:nvSpPr>
        <p:spPr>
          <a:xfrm>
            <a:off x="3639000" y="2051548"/>
            <a:ext cx="1795684" cy="2243050"/>
          </a:xfrm>
          <a:prstGeom prst="rect">
            <a:avLst/>
          </a:prstGeom>
        </p:spPr>
        <p:txBody>
          <a:bodyPr wrap="none" lIns="91440" tIns="45720" rIns="91440" bIns="45720">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逻辑回归</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决策树</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支持向量机</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贝叶斯分类</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p:txBody>
      </p:sp>
      <p:sp>
        <p:nvSpPr>
          <p:cNvPr id="6" name="矩形 5">
            <a:extLst>
              <a:ext uri="{FF2B5EF4-FFF2-40B4-BE49-F238E27FC236}">
                <a16:creationId xmlns:a16="http://schemas.microsoft.com/office/drawing/2014/main" id="{92EFE9F7-1E35-AEE4-C70A-4A3ED031B184}"/>
              </a:ext>
            </a:extLst>
          </p:cNvPr>
          <p:cNvSpPr/>
          <p:nvPr/>
        </p:nvSpPr>
        <p:spPr>
          <a:xfrm>
            <a:off x="9410631" y="2051548"/>
            <a:ext cx="2108269" cy="1689052"/>
          </a:xfrm>
          <a:prstGeom prst="rect">
            <a:avLst/>
          </a:prstGeom>
        </p:spPr>
        <p:txBody>
          <a:bodyPr wrap="none" lIns="91440" tIns="45720" rIns="91440" bIns="45720">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k</a:t>
            </a: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近邻学习</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主成分分析</a:t>
            </a:r>
            <a:endParaRPr kumimoji="0" lang="en-US" altLang="zh-CN"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线性判别分析</a:t>
            </a:r>
          </a:p>
        </p:txBody>
      </p:sp>
      <p:sp>
        <p:nvSpPr>
          <p:cNvPr id="7" name="矩形 6">
            <a:extLst>
              <a:ext uri="{FF2B5EF4-FFF2-40B4-BE49-F238E27FC236}">
                <a16:creationId xmlns:a16="http://schemas.microsoft.com/office/drawing/2014/main" id="{6A2CC048-4630-CD58-27F9-5CCC32D2BF7D}"/>
              </a:ext>
            </a:extLst>
          </p:cNvPr>
          <p:cNvSpPr/>
          <p:nvPr/>
        </p:nvSpPr>
        <p:spPr>
          <a:xfrm>
            <a:off x="7596294" y="2051548"/>
            <a:ext cx="1467068" cy="580415"/>
          </a:xfrm>
          <a:prstGeom prst="rect">
            <a:avLst/>
          </a:prstGeom>
        </p:spPr>
        <p:txBody>
          <a:bodyPr wrap="none" lIns="91440" tIns="45720" rIns="91440" bIns="45720">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原型聚类</a:t>
            </a:r>
            <a:endPar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grpSp>
        <p:nvGrpSpPr>
          <p:cNvPr id="8" name="组合 7">
            <a:extLst>
              <a:ext uri="{FF2B5EF4-FFF2-40B4-BE49-F238E27FC236}">
                <a16:creationId xmlns:a16="http://schemas.microsoft.com/office/drawing/2014/main" id="{9DC1A929-68CF-5083-CFDD-DE7EB0E2734A}"/>
              </a:ext>
            </a:extLst>
          </p:cNvPr>
          <p:cNvGrpSpPr/>
          <p:nvPr/>
        </p:nvGrpSpPr>
        <p:grpSpPr>
          <a:xfrm>
            <a:off x="3197493" y="4437112"/>
            <a:ext cx="3317996" cy="847554"/>
            <a:chOff x="4074148" y="5552938"/>
            <a:chExt cx="3317996" cy="847554"/>
          </a:xfrm>
        </p:grpSpPr>
        <p:sp>
          <p:nvSpPr>
            <p:cNvPr id="9" name="矩形 8">
              <a:extLst>
                <a:ext uri="{FF2B5EF4-FFF2-40B4-BE49-F238E27FC236}">
                  <a16:creationId xmlns:a16="http://schemas.microsoft.com/office/drawing/2014/main" id="{6445CB59-6A0A-899C-7224-C53B28C1F159}"/>
                </a:ext>
              </a:extLst>
            </p:cNvPr>
            <p:cNvSpPr/>
            <p:nvPr/>
          </p:nvSpPr>
          <p:spPr>
            <a:xfrm>
              <a:off x="4604201" y="5877272"/>
              <a:ext cx="2787943" cy="52322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100" normalizeH="0" baseline="0" noProof="0" dirty="0">
                  <a:ln>
                    <a:noFill/>
                  </a:ln>
                  <a:solidFill>
                    <a:srgbClr val="FF0000"/>
                  </a:solidFill>
                  <a:effectLst/>
                  <a:uLnTx/>
                  <a:uFillTx/>
                  <a:latin typeface="宋体"/>
                  <a:ea typeface="微软雅黑" panose="020B0503020204020204" pitchFamily="34" charset="-122"/>
                  <a:cs typeface="+mn-cs"/>
                </a:rPr>
                <a:t>模型评估与选择</a:t>
              </a:r>
              <a:endParaRPr kumimoji="0" lang="en-US" altLang="zh-CN" sz="2800" b="1" i="0" u="none" strike="noStrike" kern="1200" cap="none" spc="100" normalizeH="0" baseline="0" noProof="0" dirty="0">
                <a:ln>
                  <a:noFill/>
                </a:ln>
                <a:solidFill>
                  <a:srgbClr val="FF0000"/>
                </a:solidFill>
                <a:effectLst/>
                <a:uLnTx/>
                <a:uFillTx/>
                <a:latin typeface="宋体"/>
                <a:ea typeface="微软雅黑" panose="020B0503020204020204" pitchFamily="34" charset="-122"/>
                <a:cs typeface="+mn-cs"/>
              </a:endParaRPr>
            </a:p>
          </p:txBody>
        </p:sp>
        <p:sp>
          <p:nvSpPr>
            <p:cNvPr id="10" name="箭头: 直角上 9">
              <a:extLst>
                <a:ext uri="{FF2B5EF4-FFF2-40B4-BE49-F238E27FC236}">
                  <a16:creationId xmlns:a16="http://schemas.microsoft.com/office/drawing/2014/main" id="{887CBF3F-AF2E-E77E-3D4F-B78843EA83CF}"/>
                </a:ext>
              </a:extLst>
            </p:cNvPr>
            <p:cNvSpPr/>
            <p:nvPr/>
          </p:nvSpPr>
          <p:spPr>
            <a:xfrm flipH="1">
              <a:off x="4074148" y="5552938"/>
              <a:ext cx="504000" cy="648072"/>
            </a:xfrm>
            <a:prstGeom prst="bentUpArrow">
              <a:avLst>
                <a:gd name="adj1" fmla="val 17812"/>
                <a:gd name="adj2" fmla="val 25000"/>
                <a:gd name="adj3" fmla="val 25000"/>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FF0000"/>
                </a:solidFill>
                <a:effectLst/>
                <a:uLnTx/>
                <a:uFillTx/>
                <a:latin typeface="Arial"/>
                <a:ea typeface="宋体"/>
                <a:cs typeface="+mn-cs"/>
              </a:endParaRPr>
            </a:p>
          </p:txBody>
        </p:sp>
      </p:grpSp>
      <p:sp>
        <p:nvSpPr>
          <p:cNvPr id="11" name="矩形 10">
            <a:extLst>
              <a:ext uri="{FF2B5EF4-FFF2-40B4-BE49-F238E27FC236}">
                <a16:creationId xmlns:a16="http://schemas.microsoft.com/office/drawing/2014/main" id="{889644FD-C9A1-0208-AEB9-8487F0489B84}"/>
              </a:ext>
            </a:extLst>
          </p:cNvPr>
          <p:cNvSpPr/>
          <p:nvPr/>
        </p:nvSpPr>
        <p:spPr>
          <a:xfrm>
            <a:off x="5781955" y="2051548"/>
            <a:ext cx="1467068" cy="580415"/>
          </a:xfrm>
          <a:prstGeom prst="rect">
            <a:avLst/>
          </a:prstGeom>
        </p:spPr>
        <p:txBody>
          <a:bodyPr wrap="none">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400" b="0" i="0" u="none" strike="noStrike" kern="1200" cap="none" spc="100" normalizeH="0" baseline="0" noProof="0" dirty="0">
                <a:ln>
                  <a:noFill/>
                </a:ln>
                <a:solidFill>
                  <a:srgbClr val="000000"/>
                </a:solidFill>
                <a:effectLst/>
                <a:uLnTx/>
                <a:uFillTx/>
                <a:latin typeface="宋体"/>
                <a:ea typeface="微软雅黑" panose="020B0503020204020204" pitchFamily="34" charset="-122"/>
                <a:cs typeface="+mn-cs"/>
              </a:rPr>
              <a:t>神经网络</a:t>
            </a:r>
            <a:endPar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endParaRPr>
          </a:p>
        </p:txBody>
      </p:sp>
      <p:pic>
        <p:nvPicPr>
          <p:cNvPr id="12" name="Picture 4">
            <a:extLst>
              <a:ext uri="{FF2B5EF4-FFF2-40B4-BE49-F238E27FC236}">
                <a16:creationId xmlns:a16="http://schemas.microsoft.com/office/drawing/2014/main" id="{44EF3758-8A38-5639-EB6F-66CF8D93C83C}"/>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4000" y="0"/>
            <a:ext cx="12240000" cy="918000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9F64A12A-6106-9777-89F3-0705671C0BA4}"/>
              </a:ext>
            </a:extLst>
          </p:cNvPr>
          <p:cNvSpPr txBox="1"/>
          <p:nvPr/>
        </p:nvSpPr>
        <p:spPr>
          <a:xfrm>
            <a:off x="7107275" y="3429000"/>
            <a:ext cx="5084725" cy="2997231"/>
          </a:xfrm>
          <a:prstGeom prst="rect">
            <a:avLst/>
          </a:prstGeom>
          <a:noFill/>
        </p:spPr>
        <p:txBody>
          <a:bodyPr wrap="none" lIns="0" tIns="0" rIns="0" bIns="0"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16600" b="0" i="0" u="none" strike="noStrike" kern="1200" cap="none" spc="0" normalizeH="0" baseline="0" noProof="0" dirty="0">
                <a:ln>
                  <a:noFill/>
                </a:ln>
                <a:solidFill>
                  <a:srgbClr val="2F9C54"/>
                </a:solidFill>
                <a:effectLst>
                  <a:reflection blurRad="6350" stA="55000" endA="300" endPos="45500" dir="5400000" sy="-100000" algn="bl" rotWithShape="0"/>
                </a:effectLst>
                <a:uLnTx/>
                <a:uFillTx/>
                <a:latin typeface="微软雅黑"/>
                <a:ea typeface="微软雅黑"/>
                <a:cs typeface="+mn-cs"/>
              </a:rPr>
              <a:t>Q&amp;A</a:t>
            </a:r>
            <a:endParaRPr kumimoji="0" lang="zh-CN" altLang="en-US" sz="16600" b="0" i="0" u="none" strike="noStrike" kern="1200" cap="none" spc="0" normalizeH="0" baseline="0" noProof="0" dirty="0">
              <a:ln>
                <a:noFill/>
              </a:ln>
              <a:solidFill>
                <a:srgbClr val="2F9C54"/>
              </a:solidFill>
              <a:effectLst>
                <a:reflection blurRad="6350" stA="55000" endA="300" endPos="45500" dir="5400000" sy="-100000" algn="bl" rotWithShape="0"/>
              </a:effectLst>
              <a:uLnTx/>
              <a:uFillTx/>
              <a:latin typeface="微软雅黑"/>
              <a:ea typeface="微软雅黑"/>
              <a:cs typeface="+mn-cs"/>
            </a:endParaRPr>
          </a:p>
        </p:txBody>
      </p:sp>
    </p:spTree>
    <p:extLst>
      <p:ext uri="{BB962C8B-B14F-4D97-AF65-F5344CB8AC3E}">
        <p14:creationId xmlns:p14="http://schemas.microsoft.com/office/powerpoint/2010/main" val="15730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数据对象</a:t>
            </a:r>
          </a:p>
        </p:txBody>
      </p:sp>
      <p:sp>
        <p:nvSpPr>
          <p:cNvPr id="2" name="Rectangle 3">
            <a:extLst>
              <a:ext uri="{FF2B5EF4-FFF2-40B4-BE49-F238E27FC236}">
                <a16:creationId xmlns:a16="http://schemas.microsoft.com/office/drawing/2014/main" id="{FE1FD7A3-257A-3472-E58C-8046909E53A3}"/>
              </a:ext>
            </a:extLst>
          </p:cNvPr>
          <p:cNvSpPr txBox="1">
            <a:spLocks noChangeArrowheads="1"/>
          </p:cNvSpPr>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800" b="0" i="0" u="none" strike="noStrike" kern="0" cap="none" spc="0" normalizeH="0" baseline="0" noProof="0">
                <a:ln>
                  <a:noFill/>
                </a:ln>
                <a:solidFill>
                  <a:srgbClr val="000000"/>
                </a:solidFill>
                <a:effectLst/>
                <a:uLnTx/>
                <a:uFillTx/>
                <a:latin typeface="Arial"/>
                <a:ea typeface="SimSun" pitchFamily="2" charset="-122"/>
                <a:cs typeface="+mn-cs"/>
              </a:rPr>
              <a:t>数据集由数据对象组成</a:t>
            </a:r>
            <a:endParaRPr kumimoji="0" lang="en-US" altLang="zh-CN" sz="2800" b="0" i="0" u="none" strike="noStrike" kern="0" cap="none" spc="0" normalizeH="0" baseline="0" noProof="0">
              <a:ln>
                <a:noFill/>
              </a:ln>
              <a:solidFill>
                <a:srgbClr val="000000"/>
              </a:solidFill>
              <a:effectLst/>
              <a:uLnTx/>
              <a:uFillTx/>
              <a:latin typeface="Arial"/>
              <a:ea typeface="SimSun" pitchFamily="2" charset="-122"/>
              <a:cs typeface="+mn-cs"/>
            </a:endParaRP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一个数据对象代表一个实体</a:t>
            </a:r>
            <a:endParaRPr kumimoji="0" lang="en-US" altLang="zh-CN" sz="24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例如：</a:t>
            </a:r>
            <a:r>
              <a:rPr kumimoji="0" lang="en-US" altLang="zh-CN" sz="2400" b="0" i="0" u="none" strike="noStrike" kern="0" cap="none" spc="0" normalizeH="0" baseline="0" noProof="0">
                <a:ln>
                  <a:noFill/>
                </a:ln>
                <a:solidFill>
                  <a:srgbClr val="000000"/>
                </a:solidFill>
                <a:effectLst/>
                <a:uLnTx/>
                <a:uFillTx/>
                <a:latin typeface="Arial"/>
                <a:ea typeface="SimSun" pitchFamily="2" charset="-122"/>
              </a:rPr>
              <a:t> </a:t>
            </a:r>
          </a:p>
          <a:p>
            <a:pPr marL="1022350" marR="0" lvl="2" indent="-350838"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销售数据库：客户、库存商品、销售</a:t>
            </a: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a:p>
            <a:pPr marL="1022350" marR="0" lvl="2" indent="-350838"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医疗数据库：病人、疗程</a:t>
            </a: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a:p>
            <a:pPr marL="1022350" marR="0" lvl="2" indent="-350838"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大学数据库：学生、教授、课程</a:t>
            </a: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a:p>
            <a:pPr marL="342900" marR="0" lvl="0" indent="-342900" algn="l" defTabSz="914400" rtl="0" eaLnBrk="0" fontAlgn="base" latinLnBrk="0" hangingPunct="0">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800" b="0" i="0" u="none" strike="noStrike" kern="0" cap="none" spc="0" normalizeH="0" baseline="0" noProof="0">
                <a:ln>
                  <a:noFill/>
                </a:ln>
                <a:solidFill>
                  <a:srgbClr val="000000"/>
                </a:solidFill>
                <a:effectLst/>
                <a:uLnTx/>
                <a:uFillTx/>
                <a:latin typeface="Arial"/>
                <a:ea typeface="SimSun" pitchFamily="2" charset="-122"/>
                <a:cs typeface="+mn-cs"/>
              </a:rPr>
              <a:t>数据对象又称样本、实例、数据点、对象，或数据元组（</a:t>
            </a:r>
            <a:r>
              <a:rPr kumimoji="0" lang="en-US" altLang="zh-CN" sz="2800" b="0" i="0" u="none" strike="noStrike" kern="0" cap="none" spc="0" normalizeH="0" baseline="0" noProof="0">
                <a:ln>
                  <a:noFill/>
                </a:ln>
                <a:solidFill>
                  <a:srgbClr val="000000"/>
                </a:solidFill>
                <a:effectLst/>
                <a:uLnTx/>
                <a:uFillTx/>
                <a:latin typeface="Arial"/>
                <a:ea typeface="SimSun" pitchFamily="2" charset="-122"/>
                <a:cs typeface="+mn-cs"/>
              </a:rPr>
              <a:t>DB</a:t>
            </a:r>
            <a:r>
              <a:rPr kumimoji="0" lang="zh-CN" altLang="en-US" sz="2800" b="0" i="0" u="none" strike="noStrike" kern="0" cap="none" spc="0" normalizeH="0" baseline="0" noProof="0">
                <a:ln>
                  <a:noFill/>
                </a:ln>
                <a:solidFill>
                  <a:srgbClr val="000000"/>
                </a:solidFill>
                <a:effectLst/>
                <a:uLnTx/>
                <a:uFillTx/>
                <a:latin typeface="Arial"/>
                <a:ea typeface="SimSun" pitchFamily="2" charset="-122"/>
                <a:cs typeface="+mn-cs"/>
              </a:rPr>
              <a:t>）</a:t>
            </a:r>
            <a:endParaRPr kumimoji="0" lang="en-US" altLang="zh-CN" sz="2800" b="0" i="0" u="none" strike="noStrike" kern="0" cap="none" spc="0" normalizeH="0" baseline="0" noProof="0">
              <a:ln>
                <a:noFill/>
              </a:ln>
              <a:solidFill>
                <a:srgbClr val="000000"/>
              </a:solidFill>
              <a:effectLst/>
              <a:uLnTx/>
              <a:uFillTx/>
              <a:latin typeface="Arial"/>
              <a:ea typeface="SimSun" pitchFamily="2" charset="-122"/>
              <a:cs typeface="+mn-cs"/>
            </a:endParaRP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数据对象由属性所描述</a:t>
            </a:r>
            <a:endParaRPr kumimoji="0" lang="en-US" altLang="zh-CN" sz="24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0" fontAlgn="base" latinLnBrk="0" hangingPunct="0">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400" b="0" i="0" u="none" strike="noStrike" kern="0" cap="none" spc="0" normalizeH="0" baseline="0" noProof="0">
                <a:ln>
                  <a:noFill/>
                </a:ln>
                <a:solidFill>
                  <a:srgbClr val="000000"/>
                </a:solidFill>
                <a:effectLst/>
                <a:uLnTx/>
                <a:uFillTx/>
                <a:latin typeface="Arial"/>
                <a:ea typeface="SimSun" pitchFamily="2" charset="-122"/>
              </a:rPr>
              <a:t>数据库的行</a:t>
            </a:r>
            <a:r>
              <a:rPr kumimoji="0" lang="en-US" altLang="zh-CN" sz="2400" b="0" i="0" u="none" strike="noStrike" kern="0" cap="none" spc="0" normalizeH="0" baseline="0" noProof="0">
                <a:ln>
                  <a:noFill/>
                </a:ln>
                <a:solidFill>
                  <a:srgbClr val="000000"/>
                </a:solidFill>
                <a:effectLst/>
                <a:uLnTx/>
                <a:uFillTx/>
                <a:latin typeface="Arial"/>
                <a:ea typeface="SimSun" pitchFamily="2" charset="-122"/>
                <a:sym typeface="Wingdings" panose="05000000000000000000" pitchFamily="2" charset="2"/>
              </a:rPr>
              <a:t></a:t>
            </a:r>
            <a:r>
              <a:rPr kumimoji="0" lang="zh-CN" altLang="en-US" sz="2400" b="0" i="0" u="none" strike="noStrike" kern="0" cap="none" spc="0" normalizeH="0" baseline="0" noProof="0">
                <a:ln>
                  <a:noFill/>
                </a:ln>
                <a:solidFill>
                  <a:srgbClr val="000000"/>
                </a:solidFill>
                <a:effectLst/>
                <a:uLnTx/>
                <a:uFillTx/>
                <a:latin typeface="Arial"/>
                <a:ea typeface="SimSun" pitchFamily="2" charset="-122"/>
                <a:sym typeface="Wingdings" panose="05000000000000000000" pitchFamily="2" charset="2"/>
              </a:rPr>
              <a:t>数据对象；列</a:t>
            </a:r>
            <a:r>
              <a:rPr kumimoji="0" lang="en-US" altLang="zh-CN" sz="2400" b="0" i="0" u="none" strike="noStrike" kern="0" cap="none" spc="0" normalizeH="0" baseline="0" noProof="0">
                <a:ln>
                  <a:noFill/>
                </a:ln>
                <a:solidFill>
                  <a:srgbClr val="000000"/>
                </a:solidFill>
                <a:effectLst/>
                <a:uLnTx/>
                <a:uFillTx/>
                <a:latin typeface="Arial"/>
                <a:ea typeface="SimSun" pitchFamily="2" charset="-122"/>
                <a:sym typeface="Wingdings" panose="05000000000000000000" pitchFamily="2" charset="2"/>
              </a:rPr>
              <a:t></a:t>
            </a:r>
            <a:r>
              <a:rPr kumimoji="0" lang="zh-CN" altLang="en-US" sz="2400" b="0" i="0" u="none" strike="noStrike" kern="0" cap="none" spc="0" normalizeH="0" baseline="0" noProof="0">
                <a:ln>
                  <a:noFill/>
                </a:ln>
                <a:solidFill>
                  <a:srgbClr val="000000"/>
                </a:solidFill>
                <a:effectLst/>
                <a:uLnTx/>
                <a:uFillTx/>
                <a:latin typeface="Arial"/>
                <a:ea typeface="SimSun" pitchFamily="2" charset="-122"/>
                <a:sym typeface="Wingdings" panose="05000000000000000000" pitchFamily="2" charset="2"/>
              </a:rPr>
              <a:t>属性</a:t>
            </a:r>
            <a:endParaRPr kumimoji="0" lang="en-US" altLang="zh-CN" sz="2400" b="0" i="0" u="none" strike="noStrike" kern="0" cap="none" spc="0" normalizeH="0" baseline="0" noProof="0" dirty="0">
              <a:ln>
                <a:noFill/>
              </a:ln>
              <a:solidFill>
                <a:srgbClr val="000000"/>
              </a:solidFill>
              <a:effectLst/>
              <a:uLnTx/>
              <a:uFillTx/>
              <a:latin typeface="Arial"/>
              <a:ea typeface="SimSun" pitchFamily="2" charset="-122"/>
            </a:endParaRPr>
          </a:p>
        </p:txBody>
      </p:sp>
    </p:spTree>
    <p:extLst>
      <p:ext uri="{BB962C8B-B14F-4D97-AF65-F5344CB8AC3E}">
        <p14:creationId xmlns:p14="http://schemas.microsoft.com/office/powerpoint/2010/main" val="2268727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属性</a:t>
            </a:r>
          </a:p>
        </p:txBody>
      </p:sp>
      <p:sp>
        <p:nvSpPr>
          <p:cNvPr id="3" name="Rectangle 3">
            <a:extLst>
              <a:ext uri="{FF2B5EF4-FFF2-40B4-BE49-F238E27FC236}">
                <a16:creationId xmlns:a16="http://schemas.microsoft.com/office/drawing/2014/main" id="{575B90F9-F111-CDA3-76D1-5798EFC127EE}"/>
              </a:ext>
            </a:extLst>
          </p:cNvPr>
          <p:cNvSpPr txBox="1">
            <a:spLocks noChangeArrowheads="1"/>
          </p:cNvSpPr>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属性（或称维度、特征、变量）：一个数据字段，表示数据对象的一个特征</a:t>
            </a:r>
            <a:endParaRPr kumimoji="0" lang="en-US" altLang="zh-CN" sz="3000" b="0" i="0" u="none" strike="noStrike" kern="0" cap="none" spc="0" normalizeH="0" baseline="0" noProof="0">
              <a:ln>
                <a:noFill/>
              </a:ln>
              <a:solidFill>
                <a:srgbClr val="000000"/>
              </a:solidFill>
              <a:effectLst/>
              <a:uLnTx/>
              <a:uFillTx/>
              <a:latin typeface="Arial"/>
              <a:ea typeface="SimSun" pitchFamily="2" charset="-122"/>
              <a:cs typeface="+mn-cs"/>
            </a:endParaRP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en-US" altLang="zh-CN" sz="2600" b="0" i="0" u="none" strike="noStrike" kern="0" cap="none" spc="0" normalizeH="0" baseline="0" noProof="0">
                <a:ln>
                  <a:noFill/>
                </a:ln>
                <a:solidFill>
                  <a:srgbClr val="000000"/>
                </a:solidFill>
                <a:effectLst/>
                <a:uLnTx/>
                <a:uFillTx/>
                <a:latin typeface="Arial"/>
                <a:ea typeface="SimSun" pitchFamily="2" charset="-122"/>
              </a:rPr>
              <a:t>E.g., customer _ID, name, address</a:t>
            </a: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3000" b="0" i="0" u="none" strike="noStrike" kern="0" cap="none" spc="0" normalizeH="0" baseline="0" noProof="0">
                <a:ln>
                  <a:noFill/>
                </a:ln>
                <a:solidFill>
                  <a:srgbClr val="000000"/>
                </a:solidFill>
                <a:effectLst/>
                <a:uLnTx/>
                <a:uFillTx/>
                <a:latin typeface="Arial"/>
                <a:ea typeface="SimSun" pitchFamily="2" charset="-122"/>
                <a:cs typeface="+mn-cs"/>
              </a:rPr>
              <a:t>属性类型：</a:t>
            </a:r>
            <a:endParaRPr kumimoji="0" lang="en-US" altLang="zh-CN" sz="3000" b="0" i="0" u="none" strike="noStrike" kern="0" cap="none" spc="0" normalizeH="0" baseline="0" noProof="0">
              <a:ln>
                <a:noFill/>
              </a:ln>
              <a:solidFill>
                <a:srgbClr val="000000"/>
              </a:solidFill>
              <a:effectLst/>
              <a:uLnTx/>
              <a:uFillTx/>
              <a:latin typeface="Arial"/>
              <a:ea typeface="SimSun" pitchFamily="2" charset="-122"/>
              <a:cs typeface="+mn-cs"/>
            </a:endParaRP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标称属性</a:t>
            </a:r>
            <a:endParaRPr kumimoji="0" lang="en-US" altLang="zh-CN" sz="26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二元属性</a:t>
            </a:r>
            <a:endParaRPr kumimoji="0" lang="en-US" altLang="zh-CN" sz="26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序数属性</a:t>
            </a:r>
            <a:endParaRPr kumimoji="0" lang="en-US" altLang="zh-CN" sz="26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a:ln>
                  <a:noFill/>
                </a:ln>
                <a:solidFill>
                  <a:srgbClr val="000000"/>
                </a:solidFill>
                <a:effectLst/>
                <a:uLnTx/>
                <a:uFillTx/>
                <a:latin typeface="Arial"/>
                <a:ea typeface="SimSun" pitchFamily="2" charset="-122"/>
              </a:rPr>
              <a:t>数值属性</a:t>
            </a:r>
            <a:endParaRPr kumimoji="0" lang="en-US" altLang="zh-CN" sz="2600" b="0" i="0" u="none" strike="noStrike" kern="0" cap="none" spc="0" normalizeH="0" baseline="0" noProof="0">
              <a:ln>
                <a:noFill/>
              </a:ln>
              <a:solidFill>
                <a:srgbClr val="000000"/>
              </a:solidFill>
              <a:effectLst/>
              <a:uLnTx/>
              <a:uFillTx/>
              <a:latin typeface="Arial"/>
              <a:ea typeface="SimSun" pitchFamily="2" charset="-122"/>
            </a:endParaRP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en-US" altLang="zh-CN" sz="2600" b="0" i="0" u="none" strike="noStrike" kern="0" cap="none" spc="0" normalizeH="0" baseline="0" noProof="0">
                <a:ln>
                  <a:noFill/>
                </a:ln>
                <a:solidFill>
                  <a:srgbClr val="000000"/>
                </a:solidFill>
                <a:effectLst/>
                <a:uLnTx/>
                <a:uFillTx/>
                <a:latin typeface="Arial"/>
                <a:ea typeface="SimSun" pitchFamily="2" charset="-122"/>
              </a:rPr>
              <a:t>…</a:t>
            </a:r>
            <a:endParaRPr kumimoji="0" lang="en-US" altLang="zh-CN" sz="2600" b="0" i="0" u="none" strike="noStrike" kern="0" cap="none" spc="0" normalizeH="0" baseline="0" noProof="0" dirty="0">
              <a:ln>
                <a:noFill/>
              </a:ln>
              <a:solidFill>
                <a:srgbClr val="000000"/>
              </a:solidFill>
              <a:effectLst/>
              <a:uLnTx/>
              <a:uFillTx/>
              <a:latin typeface="Arial"/>
              <a:ea typeface="SimSun" pitchFamily="2" charset="-122"/>
            </a:endParaRPr>
          </a:p>
        </p:txBody>
      </p:sp>
    </p:spTree>
    <p:extLst>
      <p:ext uri="{BB962C8B-B14F-4D97-AF65-F5344CB8AC3E}">
        <p14:creationId xmlns:p14="http://schemas.microsoft.com/office/powerpoint/2010/main" val="2594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96231"/>
            <a:ext cx="8719958" cy="8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属性类型</a:t>
            </a:r>
          </a:p>
        </p:txBody>
      </p:sp>
      <p:sp>
        <p:nvSpPr>
          <p:cNvPr id="2" name="Rectangle 3">
            <a:extLst>
              <a:ext uri="{FF2B5EF4-FFF2-40B4-BE49-F238E27FC236}">
                <a16:creationId xmlns:a16="http://schemas.microsoft.com/office/drawing/2014/main" id="{1C0F98D6-C52D-A2D2-A476-44905AD4F736}"/>
              </a:ext>
            </a:extLst>
          </p:cNvPr>
          <p:cNvSpPr txBox="1">
            <a:spLocks noChangeArrowheads="1"/>
          </p:cNvSpPr>
          <p:nvPr/>
        </p:nvSpPr>
        <p:spPr bwMode="auto">
          <a:xfrm>
            <a:off x="457200" y="1419225"/>
            <a:ext cx="8229600"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SimSun" pitchFamily="2" charset="-122"/>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SimSun" pitchFamily="2" charset="-122"/>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SimSun" pitchFamily="2" charset="-122"/>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SimSun" pitchFamily="2" charset="-122"/>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SimSun" pitchFamily="2" charset="-122"/>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292100" marR="0" lvl="0" indent="-2921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1" i="0" u="none" strike="noStrike" kern="0" cap="none" spc="0" normalizeH="0" baseline="0" noProof="0">
                <a:ln>
                  <a:noFill/>
                </a:ln>
                <a:solidFill>
                  <a:srgbClr val="000000"/>
                </a:solidFill>
                <a:effectLst/>
                <a:uLnTx/>
                <a:uFillTx/>
                <a:latin typeface="Arial"/>
                <a:ea typeface="SimSun" pitchFamily="2" charset="-122"/>
                <a:cs typeface="+mn-cs"/>
              </a:rPr>
              <a:t>标称属性：</a:t>
            </a:r>
            <a:r>
              <a:rPr kumimoji="0" lang="zh-CN" altLang="en-US" sz="2000" b="0" i="0" u="none" strike="noStrike" kern="0" cap="none" spc="0" normalizeH="0" baseline="0" noProof="0">
                <a:ln>
                  <a:noFill/>
                </a:ln>
                <a:solidFill>
                  <a:srgbClr val="000000"/>
                </a:solidFill>
                <a:effectLst/>
                <a:uLnTx/>
                <a:uFillTx/>
                <a:latin typeface="Arial"/>
                <a:ea typeface="SimSun" pitchFamily="2" charset="-122"/>
                <a:cs typeface="+mn-cs"/>
              </a:rPr>
              <a:t>类别、状态，或是事物的名称等</a:t>
            </a:r>
            <a:endParaRPr kumimoji="0" lang="en-US" altLang="zh-CN" sz="2000" b="0" i="0" u="none" strike="noStrike" kern="0" cap="none" spc="0" normalizeH="0" baseline="0" noProof="0">
              <a:ln>
                <a:noFill/>
              </a:ln>
              <a:solidFill>
                <a:srgbClr val="000000"/>
              </a:solidFill>
              <a:effectLst/>
              <a:uLnTx/>
              <a:uFillTx/>
              <a:latin typeface="Arial"/>
              <a:ea typeface="SimSun" pitchFamily="2" charset="-122"/>
              <a:cs typeface="+mn-cs"/>
            </a:endParaRPr>
          </a:p>
          <a:p>
            <a:pPr marL="749300" marR="0" lvl="1" indent="-342900" algn="l" defTabSz="914400" rtl="0" eaLnBrk="1" fontAlgn="base" latinLnBrk="0" hangingPunct="1">
              <a:lnSpc>
                <a:spcPct val="90000"/>
              </a:lnSpc>
              <a:spcBef>
                <a:spcPct val="20000"/>
              </a:spcBef>
              <a:spcAft>
                <a:spcPct val="0"/>
              </a:spcAft>
              <a:buClr>
                <a:srgbClr val="3B812F"/>
              </a:buClr>
              <a:buSzPct val="60000"/>
              <a:buFont typeface="Wingdings" panose="05000000000000000000" pitchFamily="2" charset="2"/>
              <a:buChar char="q"/>
              <a:tabLst/>
              <a:defRPr/>
            </a:pP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Hair_color = </a:t>
            </a:r>
            <a:r>
              <a:rPr kumimoji="0" lang="en-US" altLang="zh-CN" sz="2000" b="0" i="0" u="none" strike="noStrike" kern="0" cap="none" spc="0" normalizeH="0" baseline="0" noProof="0">
                <a:ln>
                  <a:noFill/>
                </a:ln>
                <a:solidFill>
                  <a:srgbClr val="000000"/>
                </a:solidFill>
                <a:effectLst/>
                <a:uLnTx/>
                <a:uFillTx/>
                <a:latin typeface="Arial"/>
                <a:ea typeface="SimSun" pitchFamily="2" charset="-122"/>
              </a:rPr>
              <a:t>{</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auburn, black, blond, brown, grey, red, white</a:t>
            </a:r>
            <a:r>
              <a:rPr kumimoji="0" lang="en-US" altLang="zh-CN" sz="2000" b="0" i="0" u="none" strike="noStrike" kern="0" cap="none" spc="0" normalizeH="0" baseline="0" noProof="0">
                <a:ln>
                  <a:noFill/>
                </a:ln>
                <a:solidFill>
                  <a:srgbClr val="000000"/>
                </a:solidFill>
                <a:effectLst/>
                <a:uLnTx/>
                <a:uFillTx/>
                <a:latin typeface="Arial"/>
                <a:ea typeface="SimSun" pitchFamily="2" charset="-122"/>
              </a:rPr>
              <a:t>}</a:t>
            </a:r>
          </a:p>
          <a:p>
            <a:pPr marL="749300" marR="0" lvl="1" indent="-342900" algn="l" defTabSz="914400" rtl="0" eaLnBrk="1" fontAlgn="base" latinLnBrk="0" hangingPunct="1">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非常常用的类型，例如：婚姻状况、职业、邮政编码等</a:t>
            </a: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a:p>
            <a:pPr marL="749300" marR="0" lvl="1" indent="-342900" algn="l" defTabSz="914400" rtl="0" eaLnBrk="1" fontAlgn="base" latinLnBrk="0" hangingPunct="1">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不定量，不具有有意义的序；尽管经常以数字值进行存储，但很多情况下不适用数字值的操作和分析</a:t>
            </a: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a:p>
            <a:pPr marL="292100" marR="0" lvl="0" indent="-2921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1" i="0" u="none" strike="noStrike" kern="0" cap="none" spc="0" normalizeH="0" baseline="0" noProof="0">
                <a:ln>
                  <a:noFill/>
                </a:ln>
                <a:solidFill>
                  <a:srgbClr val="000000"/>
                </a:solidFill>
                <a:effectLst/>
                <a:uLnTx/>
                <a:uFillTx/>
                <a:latin typeface="Arial"/>
                <a:ea typeface="SimSun" pitchFamily="2" charset="-122"/>
                <a:cs typeface="+mn-cs"/>
              </a:rPr>
              <a:t>二元属性</a:t>
            </a:r>
            <a:endParaRPr kumimoji="0" lang="en-US" altLang="zh-CN" sz="2000" b="1" i="0" u="none" strike="noStrike" kern="0" cap="none" spc="0" normalizeH="0" baseline="0" noProof="0">
              <a:ln>
                <a:noFill/>
              </a:ln>
              <a:solidFill>
                <a:srgbClr val="000000"/>
              </a:solidFill>
              <a:effectLst/>
              <a:uLnTx/>
              <a:uFillTx/>
              <a:latin typeface="Arial"/>
              <a:ea typeface="SimSun" pitchFamily="2" charset="-122"/>
              <a:cs typeface="+mn-cs"/>
            </a:endParaRPr>
          </a:p>
          <a:p>
            <a:pPr marL="749300" marR="0" lvl="1" indent="-342900" algn="l" defTabSz="914400" rtl="0" eaLnBrk="1" fontAlgn="base" latinLnBrk="0" hangingPunct="1">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只有两种状态的标称属性（</a:t>
            </a:r>
            <a:r>
              <a:rPr kumimoji="0" lang="en-US" altLang="zh-CN" sz="2000" b="0" i="0" u="none" strike="noStrike" kern="0" cap="none" spc="0" normalizeH="0" baseline="0" noProof="0">
                <a:ln>
                  <a:noFill/>
                </a:ln>
                <a:solidFill>
                  <a:srgbClr val="000000"/>
                </a:solidFill>
                <a:effectLst/>
                <a:uLnTx/>
                <a:uFillTx/>
                <a:latin typeface="Arial"/>
                <a:ea typeface="SimSun" pitchFamily="2" charset="-122"/>
              </a:rPr>
              <a:t>0</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或</a:t>
            </a:r>
            <a:r>
              <a:rPr kumimoji="0" lang="en-US" altLang="zh-CN" sz="2000" b="0" i="0" u="none" strike="noStrike" kern="0" cap="none" spc="0" normalizeH="0" baseline="0" noProof="0">
                <a:ln>
                  <a:noFill/>
                </a:ln>
                <a:solidFill>
                  <a:srgbClr val="000000"/>
                </a:solidFill>
                <a:effectLst/>
                <a:uLnTx/>
                <a:uFillTx/>
                <a:latin typeface="Arial"/>
                <a:ea typeface="SimSun" pitchFamily="2" charset="-122"/>
              </a:rPr>
              <a:t>1</a:t>
            </a: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a:t>
            </a: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a:p>
            <a:pPr marL="749300" marR="0" lvl="1" indent="-342900" algn="l" defTabSz="914400" rtl="0" eaLnBrk="1" fontAlgn="base" latinLnBrk="0" hangingPunct="1">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对称的二元属性指属性的两个状态具有同等价值，相同权重；</a:t>
            </a: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a:p>
            <a:pPr marL="1101725" marR="0" lvl="2"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en-US" altLang="zh-CN" sz="1600" b="0" i="0" u="none" strike="noStrike" kern="0" cap="none" spc="0" normalizeH="0" baseline="0" noProof="0">
                <a:ln>
                  <a:noFill/>
                </a:ln>
                <a:solidFill>
                  <a:srgbClr val="000000"/>
                </a:solidFill>
                <a:effectLst/>
                <a:uLnTx/>
                <a:uFillTx/>
                <a:latin typeface="Arial"/>
                <a:ea typeface="SimSun" pitchFamily="2" charset="-122"/>
              </a:rPr>
              <a:t>e.g. </a:t>
            </a:r>
            <a:r>
              <a:rPr kumimoji="0" lang="zh-CN" altLang="en-US" sz="1600" b="0" i="0" u="none" strike="noStrike" kern="0" cap="none" spc="0" normalizeH="0" baseline="0" noProof="0">
                <a:ln>
                  <a:noFill/>
                </a:ln>
                <a:solidFill>
                  <a:srgbClr val="000000"/>
                </a:solidFill>
                <a:effectLst/>
                <a:uLnTx/>
                <a:uFillTx/>
                <a:latin typeface="Arial"/>
                <a:ea typeface="SimSun" pitchFamily="2" charset="-122"/>
              </a:rPr>
              <a:t>性别</a:t>
            </a:r>
          </a:p>
          <a:p>
            <a:pPr marL="749300" marR="0" lvl="1" indent="-342900" algn="l" defTabSz="914400" rtl="0" eaLnBrk="1" fontAlgn="base" latinLnBrk="0" hangingPunct="1">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不对称的二元变量中，变量的两个状态的重要性是不同的；</a:t>
            </a: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a:p>
            <a:pPr marL="1101725" marR="0" lvl="2"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en-US" altLang="zh-CN" sz="1600" b="0" i="0" u="none" strike="noStrike" kern="0" cap="none" spc="0" normalizeH="0" baseline="0" noProof="0">
                <a:ln>
                  <a:noFill/>
                </a:ln>
                <a:solidFill>
                  <a:srgbClr val="000000"/>
                </a:solidFill>
                <a:effectLst/>
                <a:uLnTx/>
                <a:uFillTx/>
                <a:latin typeface="Arial"/>
                <a:ea typeface="SimSun" pitchFamily="2" charset="-122"/>
              </a:rPr>
              <a:t>e.g. HIV</a:t>
            </a:r>
            <a:r>
              <a:rPr kumimoji="0" lang="zh-CN" altLang="en-US" sz="1600" b="0" i="0" u="none" strike="noStrike" kern="0" cap="none" spc="0" normalizeH="0" baseline="0" noProof="0">
                <a:ln>
                  <a:noFill/>
                </a:ln>
                <a:solidFill>
                  <a:srgbClr val="000000"/>
                </a:solidFill>
                <a:effectLst/>
                <a:uLnTx/>
                <a:uFillTx/>
                <a:latin typeface="Arial"/>
                <a:ea typeface="SimSun" pitchFamily="2" charset="-122"/>
              </a:rPr>
              <a:t>阳性 </a:t>
            </a:r>
            <a:r>
              <a:rPr kumimoji="0" lang="en-US" altLang="zh-CN" sz="1600" b="0" i="0" u="none" strike="noStrike" kern="0" cap="none" spc="0" normalizeH="0" baseline="0" noProof="0">
                <a:ln>
                  <a:noFill/>
                </a:ln>
                <a:solidFill>
                  <a:srgbClr val="000000"/>
                </a:solidFill>
                <a:effectLst/>
                <a:uLnTx/>
                <a:uFillTx/>
                <a:latin typeface="Arial"/>
                <a:ea typeface="SimSun" pitchFamily="2" charset="-122"/>
              </a:rPr>
              <a:t>VS HIV</a:t>
            </a:r>
            <a:r>
              <a:rPr kumimoji="0" lang="zh-CN" altLang="en-US" sz="1600" b="0" i="0" u="none" strike="noStrike" kern="0" cap="none" spc="0" normalizeH="0" baseline="0" noProof="0">
                <a:ln>
                  <a:noFill/>
                </a:ln>
                <a:solidFill>
                  <a:srgbClr val="000000"/>
                </a:solidFill>
                <a:effectLst/>
                <a:uLnTx/>
                <a:uFillTx/>
                <a:latin typeface="Arial"/>
                <a:ea typeface="SimSun" pitchFamily="2" charset="-122"/>
              </a:rPr>
              <a:t>阴性</a:t>
            </a:r>
            <a:endParaRPr kumimoji="0" lang="en-US" altLang="zh-CN" sz="1600" b="0" i="0" u="none" strike="noStrike" kern="0" cap="none" spc="0" normalizeH="0" baseline="0" noProof="0">
              <a:ln>
                <a:noFill/>
              </a:ln>
              <a:solidFill>
                <a:srgbClr val="000000"/>
              </a:solidFill>
              <a:effectLst/>
              <a:uLnTx/>
              <a:uFillTx/>
              <a:latin typeface="Arial"/>
              <a:ea typeface="SimSun" pitchFamily="2" charset="-122"/>
            </a:endParaRPr>
          </a:p>
          <a:p>
            <a:pPr marL="1101725" marR="0" lvl="2" indent="-3429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1600" b="0" i="0" u="none" strike="noStrike" kern="0" cap="none" spc="0" normalizeH="0" baseline="0" noProof="0">
                <a:ln>
                  <a:noFill/>
                </a:ln>
                <a:solidFill>
                  <a:srgbClr val="000000"/>
                </a:solidFill>
                <a:effectLst/>
                <a:uLnTx/>
                <a:uFillTx/>
                <a:latin typeface="Arial"/>
                <a:ea typeface="SimSun" pitchFamily="2" charset="-122"/>
              </a:rPr>
              <a:t>通常用</a:t>
            </a:r>
            <a:r>
              <a:rPr kumimoji="0" lang="en-US" altLang="zh-CN" sz="1600" b="0" i="0" u="none" strike="noStrike" kern="0" cap="none" spc="0" normalizeH="0" baseline="0" noProof="0">
                <a:ln>
                  <a:noFill/>
                </a:ln>
                <a:solidFill>
                  <a:srgbClr val="000000"/>
                </a:solidFill>
                <a:effectLst/>
                <a:uLnTx/>
                <a:uFillTx/>
                <a:latin typeface="Arial"/>
                <a:ea typeface="SimSun" pitchFamily="2" charset="-122"/>
              </a:rPr>
              <a:t>1·</a:t>
            </a:r>
            <a:r>
              <a:rPr kumimoji="0" lang="zh-CN" altLang="en-US" sz="1600" b="0" i="0" u="none" strike="noStrike" kern="0" cap="none" spc="0" normalizeH="0" baseline="0" noProof="0">
                <a:ln>
                  <a:noFill/>
                </a:ln>
                <a:solidFill>
                  <a:srgbClr val="000000"/>
                </a:solidFill>
                <a:effectLst/>
                <a:uLnTx/>
                <a:uFillTx/>
                <a:latin typeface="Arial"/>
                <a:ea typeface="SimSun" pitchFamily="2" charset="-122"/>
              </a:rPr>
              <a:t>表示重要的（稀有的）结果</a:t>
            </a: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a:p>
            <a:pPr marL="292100" marR="0" lvl="0" indent="-292100" algn="l" defTabSz="914400" rtl="0" eaLnBrk="1" fontAlgn="base" latinLnBrk="0" hangingPunct="1">
              <a:lnSpc>
                <a:spcPct val="9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1" i="0" u="none" strike="noStrike" kern="0" cap="none" spc="0" normalizeH="0" baseline="0" noProof="0">
                <a:ln>
                  <a:noFill/>
                </a:ln>
                <a:solidFill>
                  <a:srgbClr val="000000"/>
                </a:solidFill>
                <a:effectLst/>
                <a:uLnTx/>
                <a:uFillTx/>
                <a:latin typeface="Arial"/>
                <a:ea typeface="SimSun" pitchFamily="2" charset="-122"/>
                <a:cs typeface="+mn-cs"/>
              </a:rPr>
              <a:t>序数属性</a:t>
            </a:r>
            <a:endParaRPr kumimoji="0" lang="en-US" altLang="zh-CN" sz="2000" b="1" i="0" u="none" strike="noStrike" kern="0" cap="none" spc="0" normalizeH="0" baseline="0" noProof="0">
              <a:ln>
                <a:noFill/>
              </a:ln>
              <a:solidFill>
                <a:srgbClr val="000000"/>
              </a:solidFill>
              <a:effectLst/>
              <a:uLnTx/>
              <a:uFillTx/>
              <a:latin typeface="Arial"/>
              <a:ea typeface="SimSun" pitchFamily="2" charset="-122"/>
              <a:cs typeface="+mn-cs"/>
            </a:endParaRPr>
          </a:p>
          <a:p>
            <a:pPr marL="749300" marR="0" lvl="1" indent="-342900" algn="l" defTabSz="914400" rtl="0" eaLnBrk="1" fontAlgn="base" latinLnBrk="0" hangingPunct="1">
              <a:lnSpc>
                <a:spcPct val="90000"/>
              </a:lnSpc>
              <a:spcBef>
                <a:spcPct val="20000"/>
              </a:spcBef>
              <a:spcAft>
                <a:spcPct val="0"/>
              </a:spcAft>
              <a:buClr>
                <a:srgbClr val="3B812F"/>
              </a:buClr>
              <a:buSzPct val="60000"/>
              <a:buFont typeface="Wingdings" panose="05000000000000000000" pitchFamily="2" charset="2"/>
              <a:buChar char="q"/>
              <a:tabLst/>
              <a:defRPr/>
            </a:pPr>
            <a:r>
              <a:rPr kumimoji="0" lang="zh-CN" altLang="en-US" sz="2000" b="0" i="0" u="none" strike="noStrike" kern="0" cap="none" spc="0" normalizeH="0" baseline="0" noProof="0">
                <a:ln>
                  <a:noFill/>
                </a:ln>
                <a:solidFill>
                  <a:srgbClr val="000000"/>
                </a:solidFill>
                <a:effectLst/>
                <a:uLnTx/>
                <a:uFillTx/>
                <a:latin typeface="Arial"/>
                <a:ea typeface="SimSun" pitchFamily="2" charset="-122"/>
              </a:rPr>
              <a:t>值间具有有意义的排序，但是相邻值间的差是未知的</a:t>
            </a:r>
            <a:endParaRPr kumimoji="0" lang="en-US" altLang="zh-CN" sz="2000" b="0" i="0" u="none" strike="noStrike" kern="0" cap="none" spc="0" normalizeH="0" baseline="0" noProof="0">
              <a:ln>
                <a:noFill/>
              </a:ln>
              <a:solidFill>
                <a:srgbClr val="000000"/>
              </a:solidFill>
              <a:effectLst/>
              <a:uLnTx/>
              <a:uFillTx/>
              <a:latin typeface="Arial"/>
              <a:ea typeface="SimSun" pitchFamily="2" charset="-122"/>
            </a:endParaRPr>
          </a:p>
          <a:p>
            <a:pPr marL="749300" marR="0" lvl="1" indent="-342900" algn="l" defTabSz="914400" rtl="0" eaLnBrk="1" fontAlgn="base" latinLnBrk="0" hangingPunct="1">
              <a:lnSpc>
                <a:spcPct val="90000"/>
              </a:lnSpc>
              <a:spcBef>
                <a:spcPct val="20000"/>
              </a:spcBef>
              <a:spcAft>
                <a:spcPct val="0"/>
              </a:spcAft>
              <a:buClr>
                <a:srgbClr val="3B812F"/>
              </a:buClr>
              <a:buSzPct val="60000"/>
              <a:buFont typeface="Wingdings" panose="05000000000000000000" pitchFamily="2" charset="2"/>
              <a:buChar char="q"/>
              <a:tabLst/>
              <a:defRPr/>
            </a:pP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E.g. Size = </a:t>
            </a:r>
            <a:r>
              <a:rPr kumimoji="0" lang="en-US" altLang="zh-CN" sz="2000" b="0" i="0" u="none" strike="noStrike" kern="0" cap="none" spc="0" normalizeH="0" baseline="0" noProof="0">
                <a:ln>
                  <a:noFill/>
                </a:ln>
                <a:solidFill>
                  <a:srgbClr val="000000"/>
                </a:solidFill>
                <a:effectLst/>
                <a:uLnTx/>
                <a:uFillTx/>
                <a:latin typeface="Arial"/>
                <a:ea typeface="SimSun" pitchFamily="2" charset="-122"/>
              </a:rPr>
              <a:t>{</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small, medium, large</a:t>
            </a:r>
            <a:r>
              <a:rPr kumimoji="0" lang="en-US" altLang="zh-CN" sz="2000" b="0" i="0" u="none" strike="noStrike" kern="0" cap="none" spc="0" normalizeH="0" baseline="0" noProof="0">
                <a:ln>
                  <a:noFill/>
                </a:ln>
                <a:solidFill>
                  <a:srgbClr val="000000"/>
                </a:solidFill>
                <a:effectLst/>
                <a:uLnTx/>
                <a:uFillTx/>
                <a:latin typeface="Arial"/>
                <a:ea typeface="SimSun" pitchFamily="2" charset="-122"/>
              </a:rPr>
              <a:t>}</a:t>
            </a:r>
            <a:r>
              <a:rPr kumimoji="0" lang="en-US" altLang="zh-CN" sz="2000" b="0" i="1" u="none" strike="noStrike" kern="0" cap="none" spc="0" normalizeH="0" baseline="0" noProof="0">
                <a:ln>
                  <a:noFill/>
                </a:ln>
                <a:solidFill>
                  <a:srgbClr val="000000"/>
                </a:solidFill>
                <a:effectLst/>
                <a:uLnTx/>
                <a:uFillTx/>
                <a:latin typeface="Arial"/>
                <a:ea typeface="SimSun" pitchFamily="2" charset="-122"/>
              </a:rPr>
              <a:t>,</a:t>
            </a:r>
            <a:r>
              <a:rPr kumimoji="0" lang="en-US" altLang="zh-CN" sz="2000" b="0" i="0" u="none" strike="noStrike" kern="0" cap="none" spc="0" normalizeH="0" baseline="0" noProof="0">
                <a:ln>
                  <a:noFill/>
                </a:ln>
                <a:solidFill>
                  <a:srgbClr val="000000"/>
                </a:solidFill>
                <a:effectLst/>
                <a:uLnTx/>
                <a:uFillTx/>
                <a:latin typeface="Arial"/>
                <a:ea typeface="SimSun" pitchFamily="2" charset="-122"/>
              </a:rPr>
              <a:t> grades, army rankings</a:t>
            </a:r>
            <a:endParaRPr kumimoji="0" lang="en-US" altLang="zh-CN" sz="2000" b="0" i="0" u="none" strike="noStrike" kern="0" cap="none" spc="0" normalizeH="0" baseline="0" noProof="0" dirty="0">
              <a:ln>
                <a:noFill/>
              </a:ln>
              <a:solidFill>
                <a:srgbClr val="000000"/>
              </a:solidFill>
              <a:effectLst/>
              <a:uLnTx/>
              <a:uFillTx/>
              <a:latin typeface="Arial"/>
              <a:ea typeface="SimSun" pitchFamily="2" charset="-122"/>
            </a:endParaRPr>
          </a:p>
        </p:txBody>
      </p:sp>
    </p:spTree>
    <p:extLst>
      <p:ext uri="{BB962C8B-B14F-4D97-AF65-F5344CB8AC3E}">
        <p14:creationId xmlns:p14="http://schemas.microsoft.com/office/powerpoint/2010/main" val="1726490684"/>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qfomv45i">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3441</TotalTime>
  <Words>3819</Words>
  <Application>Microsoft Office PowerPoint</Application>
  <PresentationFormat>宽屏</PresentationFormat>
  <Paragraphs>450</Paragraphs>
  <Slides>65</Slides>
  <Notes>7</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8</vt:i4>
      </vt:variant>
      <vt:variant>
        <vt:lpstr>幻灯片标题</vt:lpstr>
      </vt:variant>
      <vt:variant>
        <vt:i4>65</vt:i4>
      </vt:variant>
    </vt:vector>
  </HeadingPairs>
  <TitlesOfParts>
    <vt:vector size="86" baseType="lpstr">
      <vt:lpstr>等线</vt:lpstr>
      <vt:lpstr>SimSun</vt:lpstr>
      <vt:lpstr>SimSun</vt:lpstr>
      <vt:lpstr>微软雅黑</vt:lpstr>
      <vt:lpstr>微软雅黑 Light</vt:lpstr>
      <vt:lpstr>Arial</vt:lpstr>
      <vt:lpstr>helvetica</vt:lpstr>
      <vt:lpstr>Impact</vt:lpstr>
      <vt:lpstr>Tahoma</vt:lpstr>
      <vt:lpstr>Times New Roman</vt:lpstr>
      <vt:lpstr>Wingdings</vt:lpstr>
      <vt:lpstr>默认设计模板</vt:lpstr>
      <vt:lpstr>2_Office 主题​​</vt:lpstr>
      <vt:lpstr>Microsoft Visio 2000/2002 Drawing</vt:lpstr>
      <vt:lpstr>Microsoft Word 97 - 2003 Document</vt:lpstr>
      <vt:lpstr>Microsoft 公式 3.0</vt:lpstr>
      <vt:lpstr>SmartDraw.2</vt:lpstr>
      <vt:lpstr>Equation</vt:lpstr>
      <vt:lpstr>Document</vt:lpstr>
      <vt:lpstr>Worksheet</vt:lpstr>
      <vt:lpstr>SmartDraw</vt:lpstr>
      <vt:lpstr>数据挖掘-认识数据 </vt:lpstr>
      <vt:lpstr>目录</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dc:title>
  <dc:creator>黄海广</dc:creator>
  <cp:lastModifiedBy>陈 蕾</cp:lastModifiedBy>
  <cp:revision>3310</cp:revision>
  <cp:lastPrinted>2018-06-09T17:02:00Z</cp:lastPrinted>
  <dcterms:created xsi:type="dcterms:W3CDTF">2016-05-18T20:32:00Z</dcterms:created>
  <dcterms:modified xsi:type="dcterms:W3CDTF">2023-07-15T12:53:01Z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